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8"/>
  </p:notesMasterIdLst>
  <p:sldIdLst>
    <p:sldId id="260" r:id="rId3"/>
    <p:sldId id="262" r:id="rId4"/>
    <p:sldId id="263" r:id="rId5"/>
    <p:sldId id="264" r:id="rId6"/>
    <p:sldId id="265" r:id="rId7"/>
    <p:sldId id="266" r:id="rId8"/>
    <p:sldId id="268" r:id="rId9"/>
    <p:sldId id="270" r:id="rId10"/>
    <p:sldId id="271" r:id="rId11"/>
    <p:sldId id="267" r:id="rId12"/>
    <p:sldId id="269" r:id="rId13"/>
    <p:sldId id="286" r:id="rId14"/>
    <p:sldId id="273" r:id="rId15"/>
    <p:sldId id="272" r:id="rId16"/>
    <p:sldId id="275" r:id="rId17"/>
    <p:sldId id="276" r:id="rId18"/>
    <p:sldId id="280" r:id="rId19"/>
    <p:sldId id="281" r:id="rId20"/>
    <p:sldId id="282" r:id="rId21"/>
    <p:sldId id="277" r:id="rId22"/>
    <p:sldId id="279" r:id="rId23"/>
    <p:sldId id="283" r:id="rId24"/>
    <p:sldId id="284" r:id="rId25"/>
    <p:sldId id="285" r:id="rId26"/>
    <p:sldId id="287" r:id="rId2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C0C0C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60"/>
  </p:normalViewPr>
  <p:slideViewPr>
    <p:cSldViewPr>
      <p:cViewPr varScale="1">
        <p:scale>
          <a:sx n="82" d="100"/>
          <a:sy n="82" d="100"/>
        </p:scale>
        <p:origin x="-12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F5DAC-2A13-4FB1-8186-141833945046}"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DBD80-3029-4D41-98EA-8E47271631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914400"/>
            <a:ext cx="6705600" cy="762000"/>
          </a:xfrm>
        </p:spPr>
        <p:txBody>
          <a:bodyPr/>
          <a:lstStyle>
            <a:lvl1pPr algn="ctr">
              <a:defRPr>
                <a:solidFill>
                  <a:schemeClr val="bg1"/>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2133600" y="2133600"/>
            <a:ext cx="4572000" cy="1295400"/>
          </a:xfrm>
        </p:spPr>
        <p:txBody>
          <a:bodyPr/>
          <a:lstStyle>
            <a:lvl1pPr marL="0" indent="0" algn="ctr">
              <a:buFontTx/>
              <a:buNone/>
              <a:defRPr/>
            </a:lvl1pPr>
          </a:lstStyle>
          <a:p>
            <a:r>
              <a:rPr lang="en-US" smtClean="0"/>
              <a:t>Click to edit Master subtitle style</a:t>
            </a:r>
            <a:endParaRPr lang="en-US" dirty="0"/>
          </a:p>
        </p:txBody>
      </p:sp>
      <p:sp>
        <p:nvSpPr>
          <p:cNvPr id="7172" name="Rectangle 4"/>
          <p:cNvSpPr>
            <a:spLocks noGrp="1" noChangeArrowheads="1"/>
          </p:cNvSpPr>
          <p:nvPr>
            <p:ph type="dt" sz="half" idx="2"/>
          </p:nvPr>
        </p:nvSpPr>
        <p:spPr/>
        <p:txBody>
          <a:bodyPr/>
          <a:lstStyle>
            <a:lvl1pPr>
              <a:defRPr/>
            </a:lvl1pPr>
          </a:lstStyle>
          <a:p>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9314EB63-592D-4CC1-B86E-0A99927D49A6}"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F32047-2E9B-4600-8808-46EAC4606806}"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838200"/>
            <a:ext cx="161925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470535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5A4D7F-B521-4D3E-8C22-FF8E52C1A09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7D312EB-5884-4B16-ACF5-E849977E103E}"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7399" y="4406900"/>
            <a:ext cx="64373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057400" y="2906713"/>
            <a:ext cx="64373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72C1D9-5F38-4CCC-BBFD-F5DDB724FC62}"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2819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2819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2D05A8-5AEB-4F01-B258-E84EB2F21666}"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603554-ADE1-4497-94C2-BD667869E7DE}"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BFDE90-92BA-4B3E-B555-2407920BA125}"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DA8244-66E8-4EA1-BD01-EEE08D6601C9}"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7432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2400" y="273050"/>
            <a:ext cx="4724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43000" y="1435100"/>
            <a:ext cx="274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7E4054-D6F8-4BE2-81FE-6EBBD7FDF2FE}"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800600"/>
            <a:ext cx="522128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57400" y="838199"/>
            <a:ext cx="5221288"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57400" y="5367338"/>
            <a:ext cx="52212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B61D3D-ABD3-4D13-81F1-6CFFC237D590}"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838200"/>
            <a:ext cx="62484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600200"/>
            <a:ext cx="5791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B993406-65C4-4D22-BD95-804FD5C566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p:txStyles>
    <p:titleStyle>
      <a:lvl1pPr algn="l" rtl="0" eaLnBrk="1" fontAlgn="base" hangingPunct="1">
        <a:spcBef>
          <a:spcPct val="0"/>
        </a:spcBef>
        <a:spcAft>
          <a:spcPct val="0"/>
        </a:spcAft>
        <a:defRPr sz="3600" b="1" i="1">
          <a:solidFill>
            <a:schemeClr val="accent1">
              <a:lumMod val="50000"/>
            </a:schemeClr>
          </a:solidFill>
          <a:latin typeface="+mj-lt"/>
          <a:ea typeface="+mj-ea"/>
          <a:cs typeface="+mj-cs"/>
        </a:defRPr>
      </a:lvl1pPr>
      <a:lvl2pPr algn="l" rtl="0" eaLnBrk="1" fontAlgn="base" hangingPunct="1">
        <a:spcBef>
          <a:spcPct val="0"/>
        </a:spcBef>
        <a:spcAft>
          <a:spcPct val="0"/>
        </a:spcAft>
        <a:defRPr sz="3600" b="1" i="1">
          <a:solidFill>
            <a:schemeClr val="accent2"/>
          </a:solidFill>
          <a:latin typeface="Times New Roman" pitchFamily="18" charset="0"/>
        </a:defRPr>
      </a:lvl2pPr>
      <a:lvl3pPr algn="l" rtl="0" eaLnBrk="1" fontAlgn="base" hangingPunct="1">
        <a:spcBef>
          <a:spcPct val="0"/>
        </a:spcBef>
        <a:spcAft>
          <a:spcPct val="0"/>
        </a:spcAft>
        <a:defRPr sz="3600" b="1" i="1">
          <a:solidFill>
            <a:schemeClr val="accent2"/>
          </a:solidFill>
          <a:latin typeface="Times New Roman" pitchFamily="18" charset="0"/>
        </a:defRPr>
      </a:lvl3pPr>
      <a:lvl4pPr algn="l" rtl="0" eaLnBrk="1" fontAlgn="base" hangingPunct="1">
        <a:spcBef>
          <a:spcPct val="0"/>
        </a:spcBef>
        <a:spcAft>
          <a:spcPct val="0"/>
        </a:spcAft>
        <a:defRPr sz="3600" b="1" i="1">
          <a:solidFill>
            <a:schemeClr val="accent2"/>
          </a:solidFill>
          <a:latin typeface="Times New Roman" pitchFamily="18" charset="0"/>
        </a:defRPr>
      </a:lvl4pPr>
      <a:lvl5pPr algn="l" rtl="0" eaLnBrk="1" fontAlgn="base" hangingPunct="1">
        <a:spcBef>
          <a:spcPct val="0"/>
        </a:spcBef>
        <a:spcAft>
          <a:spcPct val="0"/>
        </a:spcAft>
        <a:defRPr sz="3600" b="1" i="1">
          <a:solidFill>
            <a:schemeClr val="accent2"/>
          </a:solidFill>
          <a:latin typeface="Times New Roman" pitchFamily="18" charset="0"/>
        </a:defRPr>
      </a:lvl5pPr>
      <a:lvl6pPr marL="457200" algn="l" rtl="0" eaLnBrk="1" fontAlgn="base" hangingPunct="1">
        <a:spcBef>
          <a:spcPct val="0"/>
        </a:spcBef>
        <a:spcAft>
          <a:spcPct val="0"/>
        </a:spcAft>
        <a:defRPr sz="3600" b="1" i="1">
          <a:solidFill>
            <a:schemeClr val="accent2"/>
          </a:solidFill>
          <a:latin typeface="Times New Roman" pitchFamily="18" charset="0"/>
        </a:defRPr>
      </a:lvl6pPr>
      <a:lvl7pPr marL="914400" algn="l" rtl="0" eaLnBrk="1" fontAlgn="base" hangingPunct="1">
        <a:spcBef>
          <a:spcPct val="0"/>
        </a:spcBef>
        <a:spcAft>
          <a:spcPct val="0"/>
        </a:spcAft>
        <a:defRPr sz="3600" b="1" i="1">
          <a:solidFill>
            <a:schemeClr val="accent2"/>
          </a:solidFill>
          <a:latin typeface="Times New Roman" pitchFamily="18" charset="0"/>
        </a:defRPr>
      </a:lvl7pPr>
      <a:lvl8pPr marL="1371600" algn="l" rtl="0" eaLnBrk="1" fontAlgn="base" hangingPunct="1">
        <a:spcBef>
          <a:spcPct val="0"/>
        </a:spcBef>
        <a:spcAft>
          <a:spcPct val="0"/>
        </a:spcAft>
        <a:defRPr sz="3600" b="1" i="1">
          <a:solidFill>
            <a:schemeClr val="accent2"/>
          </a:solidFill>
          <a:latin typeface="Times New Roman" pitchFamily="18" charset="0"/>
        </a:defRPr>
      </a:lvl8pPr>
      <a:lvl9pPr marL="1828800" algn="l" rtl="0" eaLnBrk="1" fontAlgn="base" hangingPunct="1">
        <a:spcBef>
          <a:spcPct val="0"/>
        </a:spcBef>
        <a:spcAft>
          <a:spcPct val="0"/>
        </a:spcAft>
        <a:defRPr sz="3600" b="1" i="1">
          <a:solidFill>
            <a:schemeClr val="accent2"/>
          </a:solidFill>
          <a:latin typeface="Times New Roman" pitchFamily="18" charset="0"/>
        </a:defRPr>
      </a:lvl9pPr>
    </p:titleStyle>
    <p:bodyStyle>
      <a:lvl1pPr marL="342900" indent="-342900" algn="l" rtl="0" eaLnBrk="1" fontAlgn="base" hangingPunct="1">
        <a:spcBef>
          <a:spcPct val="20000"/>
        </a:spcBef>
        <a:spcAft>
          <a:spcPct val="0"/>
        </a:spcAft>
        <a:buChar char="•"/>
        <a:defRPr sz="2400" i="1">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Char char="–"/>
        <a:defRPr sz="2000" i="1">
          <a:solidFill>
            <a:schemeClr val="accent1">
              <a:lumMod val="50000"/>
            </a:schemeClr>
          </a:solidFill>
          <a:latin typeface="+mn-lt"/>
        </a:defRPr>
      </a:lvl2pPr>
      <a:lvl3pPr marL="1143000" indent="-228600" algn="l" rtl="0" eaLnBrk="1" fontAlgn="base" hangingPunct="1">
        <a:spcBef>
          <a:spcPct val="20000"/>
        </a:spcBef>
        <a:spcAft>
          <a:spcPct val="0"/>
        </a:spcAft>
        <a:buChar char="•"/>
        <a:defRPr i="1">
          <a:solidFill>
            <a:schemeClr val="accent1">
              <a:lumMod val="50000"/>
            </a:schemeClr>
          </a:solidFill>
          <a:latin typeface="+mn-lt"/>
        </a:defRPr>
      </a:lvl3pPr>
      <a:lvl4pPr marL="1600200" indent="-228600" algn="l" rtl="0" eaLnBrk="1" fontAlgn="base" hangingPunct="1">
        <a:spcBef>
          <a:spcPct val="20000"/>
        </a:spcBef>
        <a:spcAft>
          <a:spcPct val="0"/>
        </a:spcAft>
        <a:buChar char="–"/>
        <a:defRPr sz="1600" i="1">
          <a:solidFill>
            <a:schemeClr val="accent1">
              <a:lumMod val="50000"/>
            </a:schemeClr>
          </a:solidFill>
          <a:latin typeface="+mn-lt"/>
        </a:defRPr>
      </a:lvl4pPr>
      <a:lvl5pPr marL="2057400" indent="-228600" algn="l" rtl="0" eaLnBrk="1" fontAlgn="base" hangingPunct="1">
        <a:spcBef>
          <a:spcPct val="20000"/>
        </a:spcBef>
        <a:spcAft>
          <a:spcPct val="0"/>
        </a:spcAft>
        <a:buChar char="»"/>
        <a:defRPr sz="1600" i="1">
          <a:solidFill>
            <a:schemeClr val="accent1">
              <a:lumMod val="50000"/>
            </a:schemeClr>
          </a:solidFill>
          <a:latin typeface="+mn-lt"/>
        </a:defRPr>
      </a:lvl5pPr>
      <a:lvl6pPr marL="2514600" indent="-228600" algn="l" rtl="0" eaLnBrk="1" fontAlgn="base" hangingPunct="1">
        <a:spcBef>
          <a:spcPct val="20000"/>
        </a:spcBef>
        <a:spcAft>
          <a:spcPct val="0"/>
        </a:spcAft>
        <a:buChar char="»"/>
        <a:defRPr sz="1600" i="1">
          <a:solidFill>
            <a:schemeClr val="accent2"/>
          </a:solidFill>
          <a:latin typeface="+mn-lt"/>
        </a:defRPr>
      </a:lvl6pPr>
      <a:lvl7pPr marL="2971800" indent="-228600" algn="l" rtl="0" eaLnBrk="1" fontAlgn="base" hangingPunct="1">
        <a:spcBef>
          <a:spcPct val="20000"/>
        </a:spcBef>
        <a:spcAft>
          <a:spcPct val="0"/>
        </a:spcAft>
        <a:buChar char="»"/>
        <a:defRPr sz="1600" i="1">
          <a:solidFill>
            <a:schemeClr val="accent2"/>
          </a:solidFill>
          <a:latin typeface="+mn-lt"/>
        </a:defRPr>
      </a:lvl7pPr>
      <a:lvl8pPr marL="3429000" indent="-228600" algn="l" rtl="0" eaLnBrk="1" fontAlgn="base" hangingPunct="1">
        <a:spcBef>
          <a:spcPct val="20000"/>
        </a:spcBef>
        <a:spcAft>
          <a:spcPct val="0"/>
        </a:spcAft>
        <a:buChar char="»"/>
        <a:defRPr sz="1600" i="1">
          <a:solidFill>
            <a:schemeClr val="accent2"/>
          </a:solidFill>
          <a:latin typeface="+mn-lt"/>
        </a:defRPr>
      </a:lvl8pPr>
      <a:lvl9pPr marL="3886200" indent="-228600" algn="l" rtl="0" eaLnBrk="1" fontAlgn="base" hangingPunct="1">
        <a:spcBef>
          <a:spcPct val="20000"/>
        </a:spcBef>
        <a:spcAft>
          <a:spcPct val="0"/>
        </a:spcAft>
        <a:buChar char="»"/>
        <a:defRPr sz="1600" i="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tatistics.sltidc.lk/index.php/home"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p:txBody>
          <a:bodyPr/>
          <a:lstStyle/>
          <a:p>
            <a:r>
              <a:rPr lang="en-US" sz="2400" dirty="0" smtClean="0"/>
              <a:t>Department of Census and Statistics – Sri </a:t>
            </a:r>
            <a:r>
              <a:rPr lang="en-US" sz="2400" dirty="0" smtClean="0"/>
              <a:t>Lanka</a:t>
            </a:r>
            <a:endParaRPr lang="en-US" sz="2400" dirty="0"/>
          </a:p>
        </p:txBody>
      </p:sp>
      <p:sp>
        <p:nvSpPr>
          <p:cNvPr id="8197" name="Rectangle 5"/>
          <p:cNvSpPr>
            <a:spLocks noGrp="1" noChangeArrowheads="1"/>
          </p:cNvSpPr>
          <p:nvPr>
            <p:ph type="subTitle" idx="1"/>
          </p:nvPr>
        </p:nvSpPr>
        <p:spPr>
          <a:xfrm>
            <a:off x="2209800" y="2590800"/>
            <a:ext cx="4800600" cy="1905000"/>
          </a:xfrm>
        </p:spPr>
        <p:txBody>
          <a:bodyPr/>
          <a:lstStyle/>
          <a:p>
            <a:pPr>
              <a:lnSpc>
                <a:spcPct val="150000"/>
              </a:lnSpc>
              <a:defRPr/>
            </a:pPr>
            <a:r>
              <a:rPr lang="en-US" b="1" dirty="0" smtClean="0">
                <a:effectLst>
                  <a:outerShdw blurRad="38100" dist="38100" dir="2700000" algn="tl">
                    <a:srgbClr val="C0C0C0"/>
                  </a:outerShdw>
                </a:effectLst>
              </a:rPr>
              <a:t>A PRESENTATION</a:t>
            </a:r>
          </a:p>
          <a:p>
            <a:pPr>
              <a:lnSpc>
                <a:spcPct val="150000"/>
              </a:lnSpc>
              <a:defRPr/>
            </a:pPr>
            <a:r>
              <a:rPr lang="en-US" b="1" dirty="0" smtClean="0">
                <a:effectLst>
                  <a:outerShdw blurRad="38100" dist="38100" dir="2700000" algn="tl">
                    <a:srgbClr val="C0C0C0"/>
                  </a:outerShdw>
                </a:effectLst>
              </a:rPr>
              <a:t> ON  MODIFICATION OF DATA DISSEMINATION</a:t>
            </a:r>
          </a:p>
        </p:txBody>
      </p:sp>
      <p:sp>
        <p:nvSpPr>
          <p:cNvPr id="4" name="Rectangle 3"/>
          <p:cNvSpPr/>
          <p:nvPr/>
        </p:nvSpPr>
        <p:spPr>
          <a:xfrm>
            <a:off x="1600200" y="5791200"/>
            <a:ext cx="6705600" cy="369332"/>
          </a:xfrm>
          <a:prstGeom prst="rect">
            <a:avLst/>
          </a:prstGeom>
        </p:spPr>
        <p:txBody>
          <a:bodyPr wrap="square">
            <a:spAutoFit/>
          </a:bodyPr>
          <a:lstStyle/>
          <a:p>
            <a:pPr>
              <a:defRPr/>
            </a:pPr>
            <a:r>
              <a:rPr lang="en-GB" b="1" dirty="0" smtClean="0">
                <a:solidFill>
                  <a:schemeClr val="bg1"/>
                </a:solidFill>
                <a:effectLst>
                  <a:outerShdw blurRad="38100" dist="38100" dir="2700000" algn="tl">
                    <a:srgbClr val="000000">
                      <a:alpha val="43137"/>
                    </a:srgbClr>
                  </a:outerShdw>
                </a:effectLst>
              </a:rPr>
              <a:t>Tianjin, People’s Republic of China: </a:t>
            </a:r>
            <a:r>
              <a:rPr lang="en-US" b="1" dirty="0" smtClean="0">
                <a:solidFill>
                  <a:schemeClr val="bg1"/>
                </a:solidFill>
                <a:effectLst>
                  <a:outerShdw blurRad="38100" dist="38100" dir="2700000" algn="tl">
                    <a:srgbClr val="000000">
                      <a:alpha val="43137"/>
                    </a:srgbClr>
                  </a:outerShdw>
                </a:effectLst>
              </a:rPr>
              <a:t>24</a:t>
            </a:r>
            <a:r>
              <a:rPr lang="en-US" b="1" baseline="30000" dirty="0" smtClean="0">
                <a:solidFill>
                  <a:schemeClr val="bg1"/>
                </a:solidFill>
                <a:effectLst>
                  <a:outerShdw blurRad="38100" dist="38100" dir="2700000" algn="tl">
                    <a:srgbClr val="000000">
                      <a:alpha val="43137"/>
                    </a:srgbClr>
                  </a:outerShdw>
                </a:effectLst>
              </a:rPr>
              <a:t>th</a:t>
            </a:r>
            <a:r>
              <a:rPr lang="en-US" b="1" dirty="0" smtClean="0">
                <a:solidFill>
                  <a:schemeClr val="bg1"/>
                </a:solidFill>
                <a:effectLst>
                  <a:outerShdw blurRad="38100" dist="38100" dir="2700000" algn="tl">
                    <a:srgbClr val="000000">
                      <a:alpha val="43137"/>
                    </a:srgbClr>
                  </a:outerShdw>
                </a:effectLst>
              </a:rPr>
              <a:t> – 26</a:t>
            </a:r>
            <a:r>
              <a:rPr lang="en-US" b="1" baseline="30000" dirty="0" smtClean="0">
                <a:solidFill>
                  <a:schemeClr val="bg1"/>
                </a:solidFill>
                <a:effectLst>
                  <a:outerShdw blurRad="38100" dist="38100" dir="2700000" algn="tl">
                    <a:srgbClr val="000000">
                      <a:alpha val="43137"/>
                    </a:srgbClr>
                  </a:outerShdw>
                </a:effectLst>
              </a:rPr>
              <a:t>th</a:t>
            </a:r>
            <a:r>
              <a:rPr lang="en-US" b="1" dirty="0" smtClean="0">
                <a:solidFill>
                  <a:schemeClr val="bg1"/>
                </a:solidFill>
                <a:effectLst>
                  <a:outerShdw blurRad="38100" dist="38100" dir="2700000" algn="tl">
                    <a:srgbClr val="000000">
                      <a:alpha val="43137"/>
                    </a:srgbClr>
                  </a:outerShdw>
                </a:effectLst>
              </a:rPr>
              <a:t> October 2013</a:t>
            </a:r>
          </a:p>
        </p:txBody>
      </p:sp>
      <p:sp>
        <p:nvSpPr>
          <p:cNvPr id="18433" name="Rectangle 1"/>
          <p:cNvSpPr>
            <a:spLocks noChangeArrowheads="1"/>
          </p:cNvSpPr>
          <p:nvPr/>
        </p:nvSpPr>
        <p:spPr bwMode="auto">
          <a:xfrm>
            <a:off x="-45720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International Seminar on Modernizing Official Statistics: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Meeting Productivity and New Data Challenges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Dissemination</a:t>
            </a:r>
            <a:endParaRPr lang="en-US" sz="32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1600200" y="1447800"/>
            <a:ext cx="6096000" cy="411480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Processed Data: Indicators, Statistics</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Micro Data</a:t>
            </a: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outerShdw blurRad="38100" dist="38100" dir="2700000" algn="tl">
                    <a:srgbClr val="C0C0C0"/>
                  </a:outerShdw>
                </a:effectLst>
                <a:latin typeface="+mn-lt"/>
                <a:ea typeface="+mn-ea"/>
                <a:cs typeface="+mn-cs"/>
              </a:rPr>
              <a:t>Dissemination of processed data</a:t>
            </a:r>
            <a:endParaRPr lang="en-US" sz="28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2057400" y="1219200"/>
            <a:ext cx="5715000" cy="4912568"/>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1" u="none" strike="noStrike" kern="0" cap="none" spc="0" normalizeH="0" baseline="0" noProof="0" dirty="0" smtClean="0">
                <a:ln>
                  <a:noFill/>
                </a:ln>
                <a:solidFill>
                  <a:srgbClr val="C00000"/>
                </a:solidFill>
                <a:effectLst>
                  <a:outerShdw blurRad="38100" dist="38100" dir="2700000" algn="tl">
                    <a:srgbClr val="C0C0C0"/>
                  </a:outerShdw>
                </a:effectLst>
                <a:uLnTx/>
                <a:uFillTx/>
                <a:latin typeface="+mn-lt"/>
                <a:ea typeface="+mn-ea"/>
                <a:cs typeface="+mn-cs"/>
              </a:rPr>
              <a:t>1- Traditional</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Publications and Reports (Hardcopy </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a:t>
            </a: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Press conferences and Press Releases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Library and Personal </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visits</a:t>
            </a: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indent="-342900" algn="l">
              <a:lnSpc>
                <a:spcPct val="90000"/>
              </a:lnSpc>
              <a:spcBef>
                <a:spcPct val="20000"/>
              </a:spcBef>
              <a:defRPr/>
            </a:pPr>
            <a:endParaRPr lang="en-US" sz="2400" i="1" kern="0" dirty="0" smtClean="0">
              <a:solidFill>
                <a:srgbClr val="C00000"/>
              </a:solidFill>
              <a:effectLst>
                <a:outerShdw blurRad="38100" dist="38100" dir="2700000" algn="tl">
                  <a:srgbClr val="C0C0C0"/>
                </a:outerShdw>
              </a:effectLst>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1" u="none" strike="noStrike" kern="0" cap="none" spc="0" normalizeH="0" baseline="0" noProof="0" dirty="0" smtClean="0">
                <a:ln>
                  <a:noFill/>
                </a:ln>
                <a:solidFill>
                  <a:srgbClr val="C00000"/>
                </a:solidFill>
                <a:effectLst>
                  <a:outerShdw blurRad="38100" dist="38100" dir="2700000" algn="tl">
                    <a:srgbClr val="C0C0C0"/>
                  </a:outerShdw>
                </a:effectLst>
                <a:uLnTx/>
                <a:uFillTx/>
                <a:latin typeface="+mn-lt"/>
                <a:ea typeface="+mn-ea"/>
                <a:cs typeface="+mn-cs"/>
              </a:rPr>
              <a:t>2- Electronic:</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Internet: DCS </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website</a:t>
            </a: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E- mail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CD- Rom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indent="-342900" algn="l">
              <a:lnSpc>
                <a:spcPct val="90000"/>
              </a:lnSpc>
              <a:spcBef>
                <a:spcPct val="20000"/>
              </a:spcBef>
              <a:defRPr/>
            </a:pPr>
            <a:r>
              <a:rPr lang="en-US" sz="2400" i="1" kern="0" dirty="0" smtClean="0">
                <a:solidFill>
                  <a:srgbClr val="C00000"/>
                </a:solidFill>
                <a:effectLst>
                  <a:outerShdw blurRad="38100" dist="38100" dir="2700000" algn="tl">
                    <a:srgbClr val="C0C0C0"/>
                  </a:outerShdw>
                </a:effectLst>
              </a:rPr>
              <a:t>3- Thematic maps: spatial variation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outerShdw blurRad="38100" dist="38100" dir="2700000" algn="tl">
                    <a:srgbClr val="C0C0C0"/>
                  </a:outerShdw>
                </a:effectLst>
                <a:latin typeface="+mn-lt"/>
                <a:ea typeface="+mn-ea"/>
                <a:cs typeface="+mn-cs"/>
              </a:rPr>
              <a:t>New Data Dissemination methods</a:t>
            </a:r>
            <a:endParaRPr lang="en-US" sz="28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2057400" y="1219200"/>
            <a:ext cx="5715000" cy="4912568"/>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Dynamic website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400" i="1" kern="0" dirty="0" smtClean="0">
                <a:solidFill>
                  <a:schemeClr val="accent1">
                    <a:lumMod val="50000"/>
                  </a:schemeClr>
                </a:solidFill>
                <a:effectLst>
                  <a:outerShdw blurRad="38100" dist="38100" dir="2700000" algn="tl">
                    <a:srgbClr val="C0C0C0"/>
                  </a:outerShdw>
                </a:effectLst>
                <a:latin typeface="+mn-lt"/>
              </a:rPr>
              <a:t>Web based meta database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400" i="1" kern="0" dirty="0" smtClean="0">
                <a:solidFill>
                  <a:schemeClr val="accent1">
                    <a:lumMod val="50000"/>
                  </a:schemeClr>
                </a:solidFill>
                <a:effectLst>
                  <a:outerShdw blurRad="38100" dist="38100" dir="2700000" algn="tl">
                    <a:srgbClr val="C0C0C0"/>
                  </a:outerShdw>
                </a:effectLst>
                <a:latin typeface="+mn-lt"/>
              </a:rPr>
              <a:t>Web based interactive mapping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400" i="1" kern="0" dirty="0" smtClean="0">
                <a:solidFill>
                  <a:schemeClr val="accent1">
                    <a:lumMod val="50000"/>
                  </a:schemeClr>
                </a:solidFill>
                <a:effectLst>
                  <a:outerShdw blurRad="38100" dist="38100" dir="2700000" algn="tl">
                    <a:srgbClr val="C0C0C0"/>
                  </a:outerShdw>
                </a:effectLst>
                <a:latin typeface="+mn-lt"/>
              </a:rPr>
              <a:t>New indices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400" i="1" kern="0" dirty="0" smtClean="0">
                <a:solidFill>
                  <a:schemeClr val="accent1">
                    <a:lumMod val="50000"/>
                  </a:schemeClr>
                </a:solidFill>
                <a:effectLst>
                  <a:outerShdw blurRad="38100" dist="38100" dir="2700000" algn="tl">
                    <a:srgbClr val="C0C0C0"/>
                  </a:outerShdw>
                </a:effectLst>
                <a:latin typeface="+mn-lt"/>
              </a:rPr>
              <a:t>Thematic mapping/Use of GIS for disseminating statistical data</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400" i="1" kern="0" dirty="0" smtClean="0">
                <a:solidFill>
                  <a:schemeClr val="accent1">
                    <a:lumMod val="50000"/>
                  </a:schemeClr>
                </a:solidFill>
                <a:effectLst>
                  <a:outerShdw blurRad="38100" dist="38100" dir="2700000" algn="tl">
                    <a:srgbClr val="C0C0C0"/>
                  </a:outerShdw>
                </a:effectLst>
                <a:latin typeface="+mn-lt"/>
              </a:rPr>
              <a:t>Advance data release calendar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400" i="1" kern="0" dirty="0" smtClean="0">
                <a:solidFill>
                  <a:schemeClr val="accent1">
                    <a:lumMod val="50000"/>
                  </a:schemeClr>
                </a:solidFill>
                <a:effectLst>
                  <a:outerShdw blurRad="38100" dist="38100" dir="2700000" algn="tl">
                    <a:srgbClr val="C0C0C0"/>
                  </a:outerShdw>
                </a:effectLst>
                <a:latin typeface="+mn-lt"/>
              </a:rPr>
              <a:t>Micro Data Dissemination Policy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sz="2400" i="1" kern="0" dirty="0" smtClean="0">
              <a:solidFill>
                <a:schemeClr val="accent1">
                  <a:lumMod val="50000"/>
                </a:schemeClr>
              </a:solidFill>
              <a:effectLst>
                <a:outerShdw blurRad="38100" dist="38100" dir="2700000" algn="tl">
                  <a:srgbClr val="C0C0C0"/>
                </a:outerShdw>
              </a:effectLst>
              <a:latin typeface="+mn-lt"/>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sz="2400" i="1" kern="0" dirty="0" smtClean="0">
              <a:solidFill>
                <a:schemeClr val="accent1">
                  <a:lumMod val="50000"/>
                </a:schemeClr>
              </a:solidFill>
              <a:effectLst>
                <a:outerShdw blurRad="38100" dist="38100" dir="2700000" algn="tl">
                  <a:srgbClr val="C0C0C0"/>
                </a:outerShdw>
              </a:effectLst>
              <a:latin typeface="+mn-lt"/>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sz="2400" i="1" kern="0" dirty="0" smtClean="0">
              <a:solidFill>
                <a:schemeClr val="accent1">
                  <a:lumMod val="50000"/>
                </a:schemeClr>
              </a:solidFill>
              <a:effectLst>
                <a:outerShdw blurRad="38100" dist="38100" dir="2700000" algn="tl">
                  <a:srgbClr val="C0C0C0"/>
                </a:outerShdw>
              </a:effectLst>
              <a:latin typeface="+mn-lt"/>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sz="2400" i="1" kern="0" dirty="0" smtClean="0">
              <a:solidFill>
                <a:schemeClr val="accent1">
                  <a:lumMod val="50000"/>
                </a:schemeClr>
              </a:solidFill>
              <a:effectLst>
                <a:outerShdw blurRad="38100" dist="38100" dir="2700000" algn="tl">
                  <a:srgbClr val="C0C0C0"/>
                </a:outerShdw>
              </a:effectLst>
              <a:latin typeface="+mn-lt"/>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indent="-342900" algn="l">
              <a:lnSpc>
                <a:spcPct val="90000"/>
              </a:lnSpc>
              <a:spcBef>
                <a:spcPct val="20000"/>
              </a:spcBef>
              <a:defRPr/>
            </a:pPr>
            <a:endParaRPr lang="en-US" sz="2400" i="1" kern="0" dirty="0" smtClean="0">
              <a:solidFill>
                <a:srgbClr val="C00000"/>
              </a:solidFill>
              <a:effectLst>
                <a:outerShdw blurRad="38100" dist="38100" dir="2700000" algn="tl">
                  <a:srgbClr val="C0C0C0"/>
                </a:outerShdw>
              </a:effectLst>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outerShdw blurRad="38100" dist="38100" dir="2700000" algn="tl">
                    <a:srgbClr val="C0C0C0"/>
                  </a:outerShdw>
                </a:effectLst>
                <a:latin typeface="+mn-lt"/>
                <a:ea typeface="+mn-ea"/>
                <a:cs typeface="+mn-cs"/>
              </a:rPr>
              <a:t>Means of Dissemination </a:t>
            </a:r>
            <a:endParaRPr lang="en-US" sz="28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Rectangle 3"/>
          <p:cNvSpPr txBox="1">
            <a:spLocks noChangeArrowheads="1"/>
          </p:cNvSpPr>
          <p:nvPr/>
        </p:nvSpPr>
        <p:spPr>
          <a:xfrm>
            <a:off x="1752600" y="1066800"/>
            <a:ext cx="5715000" cy="4912568"/>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1" u="none" strike="noStrike" kern="0" cap="none" spc="0" normalizeH="0" baseline="0" noProof="0" dirty="0" smtClean="0">
                <a:ln>
                  <a:noFill/>
                </a:ln>
                <a:solidFill>
                  <a:srgbClr val="C00000"/>
                </a:solidFill>
                <a:effectLst>
                  <a:outerShdw blurRad="38100" dist="38100" dir="2700000" algn="tl">
                    <a:srgbClr val="C0C0C0"/>
                  </a:outerShdw>
                </a:effectLst>
                <a:uLnTx/>
                <a:uFillTx/>
                <a:latin typeface="+mn-lt"/>
                <a:ea typeface="+mn-ea"/>
                <a:cs typeface="+mn-cs"/>
              </a:rPr>
              <a:t>Publications</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lvl="1" algn="just">
              <a:lnSpc>
                <a:spcPct val="110000"/>
              </a:lnSpc>
            </a:pPr>
            <a:r>
              <a:rPr lang="en-US" sz="1600" dirty="0" smtClean="0"/>
              <a:t>The main priorities in the field of publishing and data disseminating activities are to increase the variety and improve the quality of issued statistical publications and to transform them into user-friendly products</a:t>
            </a: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7" name="Rectangle 6"/>
          <p:cNvSpPr/>
          <p:nvPr/>
        </p:nvSpPr>
        <p:spPr>
          <a:xfrm>
            <a:off x="2133600" y="3733800"/>
            <a:ext cx="4572000" cy="1661993"/>
          </a:xfrm>
          <a:prstGeom prst="rect">
            <a:avLst/>
          </a:prstGeom>
        </p:spPr>
        <p:txBody>
          <a:bodyPr>
            <a:spAutoFit/>
          </a:bodyPr>
          <a:lstStyle/>
          <a:p>
            <a:pPr marL="342900" lvl="0" indent="-342900" algn="l">
              <a:lnSpc>
                <a:spcPct val="90000"/>
              </a:lnSpc>
              <a:spcBef>
                <a:spcPct val="20000"/>
              </a:spcBef>
              <a:defRPr/>
            </a:pPr>
            <a:r>
              <a:rPr lang="en-US" sz="2400" i="1" kern="0" dirty="0" smtClean="0">
                <a:solidFill>
                  <a:srgbClr val="C00000"/>
                </a:solidFill>
                <a:effectLst>
                  <a:outerShdw blurRad="38100" dist="38100" dir="2700000" algn="tl">
                    <a:srgbClr val="C0C0C0"/>
                  </a:outerShdw>
                </a:effectLst>
              </a:rPr>
              <a:t>Library</a:t>
            </a:r>
            <a:r>
              <a:rPr lang="en-US" sz="2400" i="1" kern="0" dirty="0" smtClean="0">
                <a:solidFill>
                  <a:schemeClr val="accent1">
                    <a:lumMod val="50000"/>
                  </a:schemeClr>
                </a:solidFill>
                <a:effectLst>
                  <a:outerShdw blurRad="38100" dist="38100" dir="2700000" algn="tl">
                    <a:srgbClr val="C0C0C0"/>
                  </a:outerShdw>
                </a:effectLst>
              </a:rPr>
              <a:t>: </a:t>
            </a:r>
          </a:p>
          <a:p>
            <a:pPr marL="342900" lvl="0" indent="-342900" algn="l">
              <a:lnSpc>
                <a:spcPct val="90000"/>
              </a:lnSpc>
              <a:spcBef>
                <a:spcPct val="20000"/>
              </a:spcBef>
              <a:defRPr/>
            </a:pPr>
            <a:endParaRPr lang="en-US" sz="2400" i="1" kern="0" dirty="0" smtClean="0">
              <a:solidFill>
                <a:schemeClr val="accent1">
                  <a:lumMod val="50000"/>
                </a:schemeClr>
              </a:solidFill>
              <a:effectLst>
                <a:outerShdw blurRad="38100" dist="38100" dir="2700000" algn="tl">
                  <a:srgbClr val="C0C0C0"/>
                </a:outerShdw>
              </a:effectLst>
            </a:endParaRPr>
          </a:p>
          <a:p>
            <a:pPr lvl="1" algn="just"/>
            <a:r>
              <a:rPr lang="en-US" dirty="0" smtClean="0"/>
              <a:t>The library has a unique fund of statistical and economic publications of national and international statistics. </a:t>
            </a:r>
          </a:p>
        </p:txBody>
      </p:sp>
      <p:sp>
        <p:nvSpPr>
          <p:cNvPr id="8"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248400" cy="579438"/>
          </a:xfrm>
        </p:spPr>
        <p:txBody>
          <a:bodyPr/>
          <a:lstStyle/>
          <a:p>
            <a:r>
              <a:rPr lang="en-US" sz="2800" dirty="0" smtClean="0"/>
              <a:t>Home page of DCS website</a:t>
            </a:r>
            <a:endParaRPr lang="en-US" sz="28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304800" y="1143000"/>
            <a:ext cx="4256332" cy="4800600"/>
          </a:xfrm>
          <a:prstGeom prst="rect">
            <a:avLst/>
          </a:prstGeom>
          <a:noFill/>
          <a:ln w="9525">
            <a:noFill/>
            <a:miter lim="800000"/>
            <a:headEnd/>
            <a:tailEnd/>
          </a:ln>
          <a:effectLst/>
        </p:spPr>
      </p:pic>
      <p:sp>
        <p:nvSpPr>
          <p:cNvPr id="7" name="Rectangle 6"/>
          <p:cNvSpPr/>
          <p:nvPr/>
        </p:nvSpPr>
        <p:spPr>
          <a:xfrm>
            <a:off x="4724400" y="1295400"/>
            <a:ext cx="3429000" cy="4154984"/>
          </a:xfrm>
          <a:prstGeom prst="rect">
            <a:avLst/>
          </a:prstGeom>
        </p:spPr>
        <p:txBody>
          <a:bodyPr wrap="square">
            <a:spAutoFit/>
          </a:bodyPr>
          <a:lstStyle/>
          <a:p>
            <a:pPr lvl="1" algn="just">
              <a:lnSpc>
                <a:spcPct val="110000"/>
              </a:lnSpc>
            </a:pPr>
            <a:r>
              <a:rPr lang="en-US" sz="1600" dirty="0" smtClean="0"/>
              <a:t>Website contains:</a:t>
            </a:r>
          </a:p>
          <a:p>
            <a:pPr lvl="1" algn="just">
              <a:lnSpc>
                <a:spcPct val="110000"/>
              </a:lnSpc>
            </a:pPr>
            <a:endParaRPr lang="en-US" sz="1600" dirty="0" smtClean="0"/>
          </a:p>
          <a:p>
            <a:pPr marL="800100" lvl="1" indent="-342900" algn="just">
              <a:lnSpc>
                <a:spcPct val="110000"/>
              </a:lnSpc>
              <a:buFont typeface="+mj-lt"/>
              <a:buAutoNum type="alphaLcPeriod"/>
            </a:pPr>
            <a:r>
              <a:rPr lang="en-US" sz="1600" dirty="0" smtClean="0"/>
              <a:t>Legislative basis for the institute’s activity</a:t>
            </a:r>
          </a:p>
          <a:p>
            <a:pPr marL="800100" lvl="1" indent="-342900" algn="just">
              <a:lnSpc>
                <a:spcPct val="110000"/>
              </a:lnSpc>
              <a:buFont typeface="+mj-lt"/>
              <a:buAutoNum type="alphaLcPeriod"/>
            </a:pPr>
            <a:r>
              <a:rPr lang="en-US" sz="1600" dirty="0" smtClean="0"/>
              <a:t>Methodological notes on main statistical surveys and their results</a:t>
            </a:r>
          </a:p>
          <a:p>
            <a:pPr marL="800100" lvl="1" indent="-342900" algn="just">
              <a:lnSpc>
                <a:spcPct val="110000"/>
              </a:lnSpc>
              <a:buFont typeface="+mj-lt"/>
              <a:buAutoNum type="alphaLcPeriod"/>
            </a:pPr>
            <a:r>
              <a:rPr lang="en-US" sz="1600" dirty="0" smtClean="0"/>
              <a:t>Information on publications deposited in the library</a:t>
            </a:r>
          </a:p>
          <a:p>
            <a:pPr marL="800100" lvl="1" indent="-342900" algn="just">
              <a:lnSpc>
                <a:spcPct val="110000"/>
              </a:lnSpc>
              <a:buFont typeface="+mj-lt"/>
              <a:buAutoNum type="alphaLcPeriod"/>
            </a:pPr>
            <a:r>
              <a:rPr lang="en-US" sz="1600" dirty="0" smtClean="0"/>
              <a:t>Advance data release calendar</a:t>
            </a:r>
          </a:p>
          <a:p>
            <a:pPr marL="800100" lvl="1" indent="-342900" algn="just">
              <a:lnSpc>
                <a:spcPct val="110000"/>
              </a:lnSpc>
              <a:buFont typeface="+mj-lt"/>
              <a:buAutoNum type="alphaLcPeriod"/>
            </a:pPr>
            <a:r>
              <a:rPr lang="en-US" sz="1600" dirty="0" smtClean="0"/>
              <a:t>Press releases</a:t>
            </a:r>
          </a:p>
          <a:p>
            <a:pPr marL="800100" lvl="1" indent="-342900" algn="just">
              <a:lnSpc>
                <a:spcPct val="110000"/>
              </a:lnSpc>
              <a:buFont typeface="+mj-lt"/>
              <a:buAutoNum type="alphaLcPeriod"/>
            </a:pPr>
            <a:r>
              <a:rPr lang="en-US" sz="1600" dirty="0" smtClean="0"/>
              <a:t>Analytical materials and</a:t>
            </a:r>
          </a:p>
          <a:p>
            <a:pPr marL="800100" lvl="1" indent="-342900" algn="just">
              <a:lnSpc>
                <a:spcPct val="110000"/>
              </a:lnSpc>
              <a:buFont typeface="+mj-lt"/>
              <a:buAutoNum type="alphaLcPeriod"/>
            </a:pPr>
            <a:r>
              <a:rPr lang="en-US" sz="1600" dirty="0" smtClean="0"/>
              <a:t>information on different subjects etc.</a:t>
            </a:r>
          </a:p>
        </p:txBody>
      </p:sp>
      <p:sp>
        <p:nvSpPr>
          <p:cNvPr id="8"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9"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2051" name="Picture 3"/>
          <p:cNvPicPr>
            <a:picLocks noChangeAspect="1" noChangeArrowheads="1"/>
          </p:cNvPicPr>
          <p:nvPr/>
        </p:nvPicPr>
        <p:blipFill>
          <a:blip r:embed="rId2" cstate="print"/>
          <a:srcRect/>
          <a:stretch>
            <a:fillRect/>
          </a:stretch>
        </p:blipFill>
        <p:spPr bwMode="auto">
          <a:xfrm>
            <a:off x="228600" y="762000"/>
            <a:ext cx="5384749" cy="6096000"/>
          </a:xfrm>
          <a:prstGeom prst="rect">
            <a:avLst/>
          </a:prstGeom>
          <a:noFill/>
          <a:ln w="9525">
            <a:noFill/>
            <a:miter lim="800000"/>
            <a:headEnd/>
            <a:tailEnd/>
          </a:ln>
          <a:effectLst/>
        </p:spPr>
      </p:pic>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7" name="TextBox 6"/>
          <p:cNvSpPr txBox="1"/>
          <p:nvPr/>
        </p:nvSpPr>
        <p:spPr>
          <a:xfrm>
            <a:off x="5867400" y="2133600"/>
            <a:ext cx="2684391" cy="2677656"/>
          </a:xfrm>
          <a:prstGeom prst="rect">
            <a:avLst/>
          </a:prstGeom>
          <a:noFill/>
        </p:spPr>
        <p:txBody>
          <a:bodyPr wrap="square" rtlCol="0">
            <a:spAutoFit/>
          </a:bodyPr>
          <a:lstStyle/>
          <a:p>
            <a:r>
              <a:rPr lang="en-US" sz="2800" dirty="0" smtClean="0"/>
              <a:t>National Data Archive of Sri Lanka: A meta database published in the DCS website</a:t>
            </a:r>
            <a:endParaRPr lang="en-US" sz="2800" dirty="0"/>
          </a:p>
        </p:txBody>
      </p:sp>
      <p:sp>
        <p:nvSpPr>
          <p:cNvPr id="8"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0" y="2667000"/>
            <a:ext cx="2819400" cy="2057400"/>
          </a:xfrm>
        </p:spPr>
        <p:txBody>
          <a:bodyPr/>
          <a:lstStyle/>
          <a:p>
            <a:r>
              <a:rPr lang="en-US" sz="2400" dirty="0" smtClean="0"/>
              <a:t>A web based interactive mapping system to disseminate census data</a:t>
            </a:r>
            <a:endParaRPr lang="en-US" sz="24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3076" name="Picture 4"/>
          <p:cNvPicPr>
            <a:picLocks noChangeAspect="1" noChangeArrowheads="1"/>
          </p:cNvPicPr>
          <p:nvPr/>
        </p:nvPicPr>
        <p:blipFill>
          <a:blip r:embed="rId2" cstate="print"/>
          <a:srcRect l="25000" t="10233" r="26667" b="13488"/>
          <a:stretch>
            <a:fillRect/>
          </a:stretch>
        </p:blipFill>
        <p:spPr bwMode="auto">
          <a:xfrm>
            <a:off x="152400" y="914400"/>
            <a:ext cx="5335858" cy="5029200"/>
          </a:xfrm>
          <a:prstGeom prst="rect">
            <a:avLst/>
          </a:prstGeom>
          <a:noFill/>
          <a:ln w="9525">
            <a:noFill/>
            <a:miter lim="800000"/>
            <a:headEnd/>
            <a:tailEnd/>
          </a:ln>
        </p:spPr>
      </p:pic>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bwMode="auto">
          <a:xfrm>
            <a:off x="5638800" y="914400"/>
            <a:ext cx="2819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Dissemination</a:t>
            </a:r>
            <a:r>
              <a:rPr kumimoji="0" lang="en-US" sz="2400" b="1" i="1" u="none" strike="noStrike" kern="0" cap="none" spc="0" normalizeH="0" noProof="0" dirty="0" smtClean="0">
                <a:ln>
                  <a:noFill/>
                </a:ln>
                <a:solidFill>
                  <a:schemeClr val="tx2"/>
                </a:solidFill>
                <a:effectLst/>
                <a:uLnTx/>
                <a:uFillTx/>
                <a:latin typeface="+mj-lt"/>
                <a:ea typeface="+mj-ea"/>
                <a:cs typeface="+mj-cs"/>
              </a:rPr>
              <a:t> of </a:t>
            </a:r>
            <a:r>
              <a:rPr kumimoji="0" lang="en-US" sz="2400" b="1" i="1" u="none" strike="noStrike" kern="0" cap="none" spc="0" normalizeH="0" baseline="0" noProof="0" dirty="0" smtClean="0">
                <a:ln>
                  <a:noFill/>
                </a:ln>
                <a:solidFill>
                  <a:schemeClr val="tx2"/>
                </a:solidFill>
                <a:effectLst/>
                <a:uLnTx/>
                <a:uFillTx/>
                <a:latin typeface="+mj-lt"/>
                <a:ea typeface="+mj-ea"/>
                <a:cs typeface="+mj-cs"/>
              </a:rPr>
              <a:t> census data</a:t>
            </a:r>
            <a:endParaRPr kumimoji="0" lang="en-US" sz="2400" b="1" i="1" u="none" strike="noStrike" kern="0" cap="none" spc="0" normalizeH="0" baseline="0" noProof="0" dirty="0">
              <a:ln>
                <a:noFill/>
              </a:ln>
              <a:solidFill>
                <a:schemeClr val="tx2"/>
              </a:solidFill>
              <a:effectLst/>
              <a:uLnTx/>
              <a:uFillTx/>
              <a:latin typeface="+mj-lt"/>
              <a:ea typeface="+mj-ea"/>
              <a:cs typeface="+mj-cs"/>
            </a:endParaRPr>
          </a:p>
        </p:txBody>
      </p:sp>
      <p:sp>
        <p:nvSpPr>
          <p:cNvPr id="8"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bwMode="auto">
          <a:xfrm>
            <a:off x="914400" y="609600"/>
            <a:ext cx="7696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Dissemination</a:t>
            </a:r>
            <a:r>
              <a:rPr kumimoji="0" lang="en-US" sz="2400" b="1" i="1" u="none" strike="noStrike" kern="0" cap="none" spc="0" normalizeH="0" noProof="0" dirty="0" smtClean="0">
                <a:ln>
                  <a:noFill/>
                </a:ln>
                <a:solidFill>
                  <a:schemeClr val="tx2"/>
                </a:solidFill>
                <a:effectLst/>
                <a:uLnTx/>
                <a:uFillTx/>
                <a:latin typeface="+mj-lt"/>
                <a:ea typeface="+mj-ea"/>
                <a:cs typeface="+mj-cs"/>
              </a:rPr>
              <a:t> of </a:t>
            </a:r>
            <a:r>
              <a:rPr kumimoji="0" lang="en-US" sz="2400" b="1" i="1" u="none" strike="noStrike" kern="0" cap="none" spc="0" normalizeH="0" baseline="0" noProof="0" dirty="0" smtClean="0">
                <a:ln>
                  <a:noFill/>
                </a:ln>
                <a:solidFill>
                  <a:schemeClr val="tx2"/>
                </a:solidFill>
                <a:effectLst/>
                <a:uLnTx/>
                <a:uFillTx/>
                <a:latin typeface="+mj-lt"/>
                <a:ea typeface="+mj-ea"/>
                <a:cs typeface="+mj-cs"/>
              </a:rPr>
              <a:t> census data through composite indices</a:t>
            </a:r>
            <a:endParaRPr kumimoji="0" lang="en-US" sz="2400" b="1" i="1"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2"/>
          <p:cNvSpPr txBox="1">
            <a:spLocks/>
          </p:cNvSpPr>
          <p:nvPr/>
        </p:nvSpPr>
        <p:spPr>
          <a:xfrm>
            <a:off x="762000" y="2590800"/>
            <a:ext cx="8229600" cy="3276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Access to Safe Drinking Water</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2060"/>
                </a:solidFill>
                <a:effectLst/>
                <a:uLnTx/>
                <a:uFillTx/>
                <a:latin typeface="+mn-lt"/>
                <a:ea typeface="+mn-ea"/>
                <a:cs typeface="+mn-cs"/>
              </a:rPr>
              <a:t>Exclusive Toilet Facilities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Electricity for Lighting</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2060"/>
                </a:solidFill>
                <a:effectLst/>
                <a:uLnTx/>
                <a:uFillTx/>
                <a:latin typeface="+mn-lt"/>
                <a:ea typeface="+mn-ea"/>
                <a:cs typeface="+mn-cs"/>
              </a:rPr>
              <a:t>Permanent materials used for Walls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Permanent materials used for Roofs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itle 1"/>
          <p:cNvSpPr txBox="1">
            <a:spLocks/>
          </p:cNvSpPr>
          <p:nvPr/>
        </p:nvSpPr>
        <p:spPr bwMode="auto">
          <a:xfrm>
            <a:off x="914400" y="1905000"/>
            <a:ext cx="7467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err="1" smtClean="0">
                <a:ln>
                  <a:noFill/>
                </a:ln>
                <a:solidFill>
                  <a:schemeClr val="tx2"/>
                </a:solidFill>
                <a:effectLst/>
                <a:uLnTx/>
                <a:uFillTx/>
                <a:latin typeface="+mj-lt"/>
                <a:ea typeface="+mj-ea"/>
                <a:cs typeface="+mj-cs"/>
              </a:rPr>
              <a:t>eg</a:t>
            </a:r>
            <a:r>
              <a:rPr kumimoji="0" lang="en-US" sz="2400" b="1" i="1" u="none" strike="noStrike" kern="0" cap="none" spc="0" normalizeH="0" baseline="0" noProof="0" dirty="0" smtClean="0">
                <a:ln>
                  <a:noFill/>
                </a:ln>
                <a:solidFill>
                  <a:schemeClr val="tx2"/>
                </a:solidFill>
                <a:effectLst/>
                <a:uLnTx/>
                <a:uFillTx/>
                <a:latin typeface="+mj-lt"/>
                <a:ea typeface="+mj-ea"/>
                <a:cs typeface="+mj-cs"/>
              </a:rPr>
              <a:t>: Indicators used to introduce ‘Housing Quality Index’</a:t>
            </a:r>
            <a:endParaRPr kumimoji="0" lang="en-US" sz="2400" b="1" i="1" u="none" strike="noStrike" kern="0" cap="none" spc="0" normalizeH="0" baseline="0" noProof="0" dirty="0">
              <a:ln>
                <a:noFill/>
              </a:ln>
              <a:solidFill>
                <a:schemeClr val="tx2"/>
              </a:solidFill>
              <a:effectLst/>
              <a:uLnTx/>
              <a:uFillTx/>
              <a:latin typeface="+mj-lt"/>
              <a:ea typeface="+mj-ea"/>
              <a:cs typeface="+mj-cs"/>
            </a:endParaRPr>
          </a:p>
        </p:txBody>
      </p:sp>
      <p:sp>
        <p:nvSpPr>
          <p:cNvPr id="12"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10" name="Title 1"/>
          <p:cNvSpPr txBox="1">
            <a:spLocks/>
          </p:cNvSpPr>
          <p:nvPr/>
        </p:nvSpPr>
        <p:spPr bwMode="auto">
          <a:xfrm>
            <a:off x="990600" y="838200"/>
            <a:ext cx="7467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Method used to compile ‘Housing Quality Index’</a:t>
            </a:r>
            <a:endParaRPr kumimoji="0" lang="en-US" sz="2400" b="1" i="1" u="none" strike="noStrike" kern="0" cap="none" spc="0" normalizeH="0" baseline="0" noProof="0" dirty="0">
              <a:ln>
                <a:noFill/>
              </a:ln>
              <a:solidFill>
                <a:schemeClr val="tx2"/>
              </a:solidFill>
              <a:effectLst/>
              <a:uLnTx/>
              <a:uFillTx/>
              <a:latin typeface="+mj-lt"/>
              <a:ea typeface="+mj-ea"/>
              <a:cs typeface="+mj-cs"/>
            </a:endParaRPr>
          </a:p>
        </p:txBody>
      </p:sp>
      <p:sp>
        <p:nvSpPr>
          <p:cNvPr id="8" name="Content Placeholder 2"/>
          <p:cNvSpPr txBox="1">
            <a:spLocks/>
          </p:cNvSpPr>
          <p:nvPr/>
        </p:nvSpPr>
        <p:spPr>
          <a:xfrm>
            <a:off x="0" y="1828800"/>
            <a:ext cx="8763000" cy="48006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2060"/>
                </a:solidFill>
                <a:effectLst/>
                <a:uLnTx/>
                <a:uFillTx/>
                <a:latin typeface="+mn-lt"/>
                <a:ea typeface="+mn-ea"/>
                <a:cs typeface="+mn-cs"/>
              </a:rPr>
              <a:t>Principal Component Analysis (A variable reduction method) using SPSS software package</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9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Computation of </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Composite </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Indicator (Housing Quality Index (HQI)) on quality of housing,  capable of explaining  variation in quality of housing, statistically at GN, DS  and District level</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9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2060"/>
                </a:solidFill>
                <a:effectLst/>
                <a:uLnTx/>
                <a:uFillTx/>
                <a:latin typeface="+mn-lt"/>
                <a:ea typeface="+mn-ea"/>
                <a:cs typeface="+mn-cs"/>
              </a:rPr>
              <a:t>Mapping  the HQI for easy  visualization</a:t>
            </a:r>
          </a:p>
        </p:txBody>
      </p:sp>
      <p:sp>
        <p:nvSpPr>
          <p:cNvPr id="11"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pic>
        <p:nvPicPr>
          <p:cNvPr id="7" name="Picture 6" descr="Map 13 gn divisions by quality of housing.jpg"/>
          <p:cNvPicPr>
            <a:picLocks noChangeAspect="1"/>
          </p:cNvPicPr>
          <p:nvPr/>
        </p:nvPicPr>
        <p:blipFill>
          <a:blip r:embed="rId2" cstate="print"/>
          <a:stretch>
            <a:fillRect/>
          </a:stretch>
        </p:blipFill>
        <p:spPr>
          <a:xfrm>
            <a:off x="838200" y="838200"/>
            <a:ext cx="3810000" cy="5888182"/>
          </a:xfrm>
          <a:prstGeom prst="rect">
            <a:avLst/>
          </a:prstGeom>
          <a:ln>
            <a:solidFill>
              <a:schemeClr val="bg2">
                <a:lumMod val="50000"/>
              </a:schemeClr>
            </a:solidFill>
          </a:ln>
        </p:spPr>
      </p:pic>
      <p:pic>
        <p:nvPicPr>
          <p:cNvPr id="9" name="Picture 8" descr="map24 galle housing quality.jpg"/>
          <p:cNvPicPr>
            <a:picLocks noChangeAspect="1"/>
          </p:cNvPicPr>
          <p:nvPr/>
        </p:nvPicPr>
        <p:blipFill>
          <a:blip r:embed="rId3" cstate="print"/>
          <a:stretch>
            <a:fillRect/>
          </a:stretch>
        </p:blipFill>
        <p:spPr>
          <a:xfrm>
            <a:off x="4953002" y="817418"/>
            <a:ext cx="3809998" cy="5888181"/>
          </a:xfrm>
          <a:prstGeom prst="rect">
            <a:avLst/>
          </a:prstGeom>
          <a:ln>
            <a:solidFill>
              <a:schemeClr val="bg2">
                <a:lumMod val="50000"/>
              </a:schemeClr>
            </a:solidFill>
          </a:ln>
        </p:spPr>
      </p:pic>
      <p:sp>
        <p:nvSpPr>
          <p:cNvPr id="11" name="Rectangle 10"/>
          <p:cNvSpPr/>
          <p:nvPr/>
        </p:nvSpPr>
        <p:spPr>
          <a:xfrm>
            <a:off x="2286000" y="457200"/>
            <a:ext cx="5570756" cy="369332"/>
          </a:xfrm>
          <a:prstGeom prst="rect">
            <a:avLst/>
          </a:prstGeom>
        </p:spPr>
        <p:txBody>
          <a:bodyPr wrap="none">
            <a:spAutoFit/>
          </a:bodyPr>
          <a:lstStyle/>
          <a:p>
            <a:pPr lvl="0" algn="l">
              <a:defRPr/>
            </a:pPr>
            <a:r>
              <a:rPr lang="en-US" b="1" i="1" kern="0" dirty="0" smtClean="0">
                <a:solidFill>
                  <a:schemeClr val="tx2"/>
                </a:solidFill>
              </a:rPr>
              <a:t>Thematic maps: Maps on ‘Housing Quality Index’</a:t>
            </a:r>
            <a:endParaRPr lang="en-US" b="1" i="1" kern="0" dirty="0">
              <a:solidFill>
                <a:schemeClr val="tx2"/>
              </a:solidFill>
            </a:endParaRPr>
          </a:p>
        </p:txBody>
      </p:sp>
      <p:sp>
        <p:nvSpPr>
          <p:cNvPr id="12"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1905000"/>
            <a:ext cx="6248400" cy="579438"/>
          </a:xfrm>
        </p:spPr>
        <p:txBody>
          <a:bodyPr/>
          <a:lstStyle/>
          <a:p>
            <a:pPr algn="ctr"/>
            <a:r>
              <a:rPr lang="en-US" sz="2800" dirty="0" smtClean="0">
                <a:solidFill>
                  <a:schemeClr val="bg2"/>
                </a:solidFill>
              </a:rPr>
              <a:t>Law on Statistics</a:t>
            </a:r>
            <a:endParaRPr lang="en-US" sz="2800" dirty="0">
              <a:solidFill>
                <a:schemeClr val="bg2"/>
              </a:solidFill>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Rectangle 7"/>
          <p:cNvSpPr/>
          <p:nvPr/>
        </p:nvSpPr>
        <p:spPr>
          <a:xfrm>
            <a:off x="1295400" y="2819400"/>
            <a:ext cx="6629400" cy="2169825"/>
          </a:xfrm>
          <a:prstGeom prst="rect">
            <a:avLst/>
          </a:prstGeom>
        </p:spPr>
        <p:txBody>
          <a:bodyPr wrap="square">
            <a:spAutoFit/>
          </a:bodyPr>
          <a:lstStyle/>
          <a:p>
            <a:pPr algn="just">
              <a:lnSpc>
                <a:spcPct val="150000"/>
              </a:lnSpc>
            </a:pPr>
            <a:r>
              <a:rPr lang="en-US" b="1" dirty="0" smtClean="0">
                <a:solidFill>
                  <a:schemeClr val="bg1"/>
                </a:solidFill>
              </a:rPr>
              <a:t>Census Ordinance and Statistical Ordinance provide Legal </a:t>
            </a:r>
            <a:r>
              <a:rPr lang="en-US" b="1" dirty="0" smtClean="0">
                <a:solidFill>
                  <a:schemeClr val="bg1"/>
                </a:solidFill>
              </a:rPr>
              <a:t>authority for </a:t>
            </a:r>
            <a:r>
              <a:rPr lang="en-US" b="1" dirty="0" smtClean="0">
                <a:solidFill>
                  <a:schemeClr val="bg1"/>
                </a:solidFill>
              </a:rPr>
              <a:t>fixing administrative responsibilities on public officers, </a:t>
            </a:r>
            <a:r>
              <a:rPr lang="en-US" b="1" dirty="0" smtClean="0">
                <a:solidFill>
                  <a:schemeClr val="bg1"/>
                </a:solidFill>
              </a:rPr>
              <a:t>placing </a:t>
            </a:r>
            <a:r>
              <a:rPr lang="en-US" b="1" dirty="0" smtClean="0">
                <a:solidFill>
                  <a:schemeClr val="bg1"/>
                </a:solidFill>
              </a:rPr>
              <a:t>legal obligation upon the public to give correct answers and for maintaining confidentiality of the individual </a:t>
            </a:r>
            <a:r>
              <a:rPr lang="en-US" b="1" dirty="0" smtClean="0">
                <a:solidFill>
                  <a:schemeClr val="bg1"/>
                </a:solidFill>
              </a:rPr>
              <a:t>information, in </a:t>
            </a:r>
            <a:r>
              <a:rPr lang="en-US" b="1" dirty="0" smtClean="0">
                <a:solidFill>
                  <a:schemeClr val="bg1"/>
                </a:solidFill>
              </a:rPr>
              <a:t>Censuses/Surveys . </a:t>
            </a:r>
            <a:endParaRPr lang="en-US" b="1" dirty="0">
              <a:solidFill>
                <a:schemeClr val="bg1"/>
              </a:solidFill>
            </a:endParaRPr>
          </a:p>
        </p:txBody>
      </p:sp>
      <p:sp>
        <p:nvSpPr>
          <p:cNvPr id="7"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4099" name="Picture 3"/>
          <p:cNvPicPr>
            <a:picLocks noChangeAspect="1" noChangeArrowheads="1"/>
          </p:cNvPicPr>
          <p:nvPr/>
        </p:nvPicPr>
        <p:blipFill>
          <a:blip r:embed="rId2" cstate="print"/>
          <a:srcRect/>
          <a:stretch>
            <a:fillRect/>
          </a:stretch>
        </p:blipFill>
        <p:spPr bwMode="auto">
          <a:xfrm>
            <a:off x="228600" y="685800"/>
            <a:ext cx="4854575" cy="5502275"/>
          </a:xfrm>
          <a:prstGeom prst="rect">
            <a:avLst/>
          </a:prstGeom>
          <a:noFill/>
          <a:ln w="9525">
            <a:noFill/>
            <a:miter lim="800000"/>
            <a:headEnd/>
            <a:tailEnd/>
          </a:ln>
          <a:effectLst/>
        </p:spPr>
      </p:pic>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7" name="TextBox 6"/>
          <p:cNvSpPr txBox="1"/>
          <p:nvPr/>
        </p:nvSpPr>
        <p:spPr>
          <a:xfrm>
            <a:off x="5410200" y="3124200"/>
            <a:ext cx="3124200" cy="1200329"/>
          </a:xfrm>
          <a:prstGeom prst="rect">
            <a:avLst/>
          </a:prstGeom>
          <a:noFill/>
        </p:spPr>
        <p:txBody>
          <a:bodyPr wrap="square" rtlCol="0">
            <a:spAutoFit/>
          </a:bodyPr>
          <a:lstStyle/>
          <a:p>
            <a:r>
              <a:rPr lang="en-US" dirty="0" smtClean="0"/>
              <a:t>Advance Data Release calendar keeps users informed data dissemination periods</a:t>
            </a:r>
            <a:endParaRPr lang="en-US" dirty="0"/>
          </a:p>
        </p:txBody>
      </p:sp>
      <p:sp>
        <p:nvSpPr>
          <p:cNvPr id="8"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122" name="Picture 2"/>
          <p:cNvPicPr>
            <a:picLocks noChangeAspect="1" noChangeArrowheads="1"/>
          </p:cNvPicPr>
          <p:nvPr/>
        </p:nvPicPr>
        <p:blipFill>
          <a:blip r:embed="rId2" cstate="print"/>
          <a:srcRect l="16111" t="23256" r="17222"/>
          <a:stretch>
            <a:fillRect/>
          </a:stretch>
        </p:blipFill>
        <p:spPr bwMode="auto">
          <a:xfrm>
            <a:off x="1447800" y="1447800"/>
            <a:ext cx="6158346" cy="4233863"/>
          </a:xfrm>
          <a:prstGeom prst="rect">
            <a:avLst/>
          </a:prstGeom>
          <a:noFill/>
          <a:ln w="9525">
            <a:noFill/>
            <a:miter lim="800000"/>
            <a:headEnd/>
            <a:tailEnd/>
          </a:ln>
        </p:spPr>
      </p:pic>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7" name="TextBox 6"/>
          <p:cNvSpPr txBox="1"/>
          <p:nvPr/>
        </p:nvSpPr>
        <p:spPr>
          <a:xfrm>
            <a:off x="0" y="762000"/>
            <a:ext cx="9144000" cy="369332"/>
          </a:xfrm>
          <a:prstGeom prst="rect">
            <a:avLst/>
          </a:prstGeom>
          <a:noFill/>
        </p:spPr>
        <p:txBody>
          <a:bodyPr wrap="square" rtlCol="0">
            <a:spAutoFit/>
          </a:bodyPr>
          <a:lstStyle/>
          <a:p>
            <a:r>
              <a:rPr lang="en-US" dirty="0" smtClean="0"/>
              <a:t>Administrative codes are published in the DCS website</a:t>
            </a:r>
            <a:endParaRPr lang="en-US" dirty="0"/>
          </a:p>
        </p:txBody>
      </p:sp>
      <p:sp>
        <p:nvSpPr>
          <p:cNvPr id="8" name="Title 1"/>
          <p:cNvSpPr txBox="1">
            <a:spLocks/>
          </p:cNvSpPr>
          <p:nvPr/>
        </p:nvSpPr>
        <p:spPr bwMode="auto">
          <a:xfrm>
            <a:off x="0" y="64008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processed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8" name="Title 1"/>
          <p:cNvSpPr txBox="1">
            <a:spLocks/>
          </p:cNvSpPr>
          <p:nvPr/>
        </p:nvSpPr>
        <p:spPr bwMode="auto">
          <a:xfrm>
            <a:off x="0" y="6096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Micro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
        <p:nvSpPr>
          <p:cNvPr id="32769" name="Rectangle 1"/>
          <p:cNvSpPr>
            <a:spLocks noChangeArrowheads="1"/>
          </p:cNvSpPr>
          <p:nvPr/>
        </p:nvSpPr>
        <p:spPr bwMode="auto">
          <a:xfrm>
            <a:off x="1981200" y="1981200"/>
            <a:ext cx="535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Dissemination Policy on Micro data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Department of Census and Statistics (DCS)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Sri Lanka</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flipH="1">
            <a:off x="1371600" y="3048000"/>
            <a:ext cx="6629400" cy="21184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Segoe UI" pitchFamily="34" charset="0"/>
                <a:ea typeface="Times New Roman" pitchFamily="18" charset="0"/>
                <a:cs typeface="Segoe UI" pitchFamily="34" charset="0"/>
              </a:rPr>
              <a:t>This policy on </a:t>
            </a:r>
            <a:r>
              <a:rPr kumimoji="0" lang="en-US" b="1" i="0" u="none" strike="noStrike" cap="none" normalizeH="0" baseline="0" dirty="0" err="1" smtClean="0">
                <a:ln>
                  <a:noFill/>
                </a:ln>
                <a:solidFill>
                  <a:srgbClr val="0070C0"/>
                </a:solidFill>
                <a:effectLst/>
                <a:latin typeface="Segoe UI" pitchFamily="34" charset="0"/>
                <a:ea typeface="Times New Roman" pitchFamily="18" charset="0"/>
                <a:cs typeface="Segoe UI" pitchFamily="34" charset="0"/>
              </a:rPr>
              <a:t>microdata</a:t>
            </a:r>
            <a:r>
              <a:rPr kumimoji="0" lang="en-US" b="1" i="0" u="none" strike="noStrike" cap="none" normalizeH="0" baseline="0" dirty="0" smtClean="0">
                <a:ln>
                  <a:noFill/>
                </a:ln>
                <a:solidFill>
                  <a:srgbClr val="0070C0"/>
                </a:solidFill>
                <a:effectLst/>
                <a:latin typeface="Segoe UI" pitchFamily="34" charset="0"/>
                <a:ea typeface="Times New Roman" pitchFamily="18" charset="0"/>
                <a:cs typeface="Segoe UI" pitchFamily="34" charset="0"/>
              </a:rPr>
              <a:t> dissemination has been formulated with the objective of defining the nature of the </a:t>
            </a:r>
            <a:r>
              <a:rPr kumimoji="0" lang="en-US" b="1" i="0" u="none" strike="noStrike" cap="none" normalizeH="0" baseline="0" dirty="0" err="1" smtClean="0">
                <a:ln>
                  <a:noFill/>
                </a:ln>
                <a:solidFill>
                  <a:srgbClr val="0070C0"/>
                </a:solidFill>
                <a:effectLst/>
                <a:latin typeface="Segoe UI" pitchFamily="34" charset="0"/>
                <a:ea typeface="Times New Roman" pitchFamily="18" charset="0"/>
                <a:cs typeface="Segoe UI" pitchFamily="34" charset="0"/>
              </a:rPr>
              <a:t>anonymised</a:t>
            </a:r>
            <a:r>
              <a:rPr kumimoji="0" lang="en-US" b="1" i="0" u="none" strike="noStrike" cap="none" normalizeH="0" baseline="0" dirty="0" smtClean="0">
                <a:ln>
                  <a:noFill/>
                </a:ln>
                <a:solidFill>
                  <a:srgbClr val="0070C0"/>
                </a:solidFill>
                <a:effectLst/>
                <a:latin typeface="Segoe UI" pitchFamily="34" charset="0"/>
                <a:ea typeface="Times New Roman" pitchFamily="18" charset="0"/>
                <a:cs typeface="Segoe UI" pitchFamily="34" charset="0"/>
              </a:rPr>
              <a:t> </a:t>
            </a:r>
            <a:r>
              <a:rPr kumimoji="0" lang="en-US" b="1" i="0" u="none" strike="noStrike" cap="none" normalizeH="0" baseline="0" dirty="0" err="1" smtClean="0">
                <a:ln>
                  <a:noFill/>
                </a:ln>
                <a:solidFill>
                  <a:srgbClr val="0070C0"/>
                </a:solidFill>
                <a:effectLst/>
                <a:latin typeface="Segoe UI" pitchFamily="34" charset="0"/>
                <a:ea typeface="Times New Roman" pitchFamily="18" charset="0"/>
                <a:cs typeface="Segoe UI" pitchFamily="34" charset="0"/>
              </a:rPr>
              <a:t>microdata</a:t>
            </a:r>
            <a:r>
              <a:rPr kumimoji="0" lang="en-US" b="1" i="0" u="none" strike="noStrike" cap="none" normalizeH="0" baseline="0" dirty="0" smtClean="0">
                <a:ln>
                  <a:noFill/>
                </a:ln>
                <a:solidFill>
                  <a:srgbClr val="0070C0"/>
                </a:solidFill>
                <a:effectLst/>
                <a:latin typeface="Segoe UI" pitchFamily="34" charset="0"/>
                <a:ea typeface="Times New Roman" pitchFamily="18" charset="0"/>
                <a:cs typeface="Segoe UI" pitchFamily="34" charset="0"/>
              </a:rPr>
              <a:t> files that will be released, the intended use of these files and the conditions under which these files will be released.</a:t>
            </a:r>
            <a:endParaRPr kumimoji="0" lang="en-US"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8" name="Title 1"/>
          <p:cNvSpPr txBox="1">
            <a:spLocks/>
          </p:cNvSpPr>
          <p:nvPr/>
        </p:nvSpPr>
        <p:spPr bwMode="auto">
          <a:xfrm>
            <a:off x="0" y="60960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n-ea"/>
                <a:cs typeface="+mn-cs"/>
              </a:rPr>
              <a:t>Dissemination of Micro data</a:t>
            </a:r>
            <a:endParaRPr kumimoji="0" lang="en-US" sz="2000" b="1" i="1" u="none" strike="noStrike" kern="0" cap="none" spc="0" normalizeH="0" baseline="0" noProof="0" dirty="0">
              <a:ln>
                <a:noFill/>
              </a:ln>
              <a:solidFill>
                <a:srgbClr val="0070C0"/>
              </a:solidFill>
              <a:effectLst/>
              <a:uLnTx/>
              <a:uFillTx/>
              <a:latin typeface="+mj-lt"/>
              <a:ea typeface="+mj-ea"/>
              <a:cs typeface="+mj-cs"/>
            </a:endParaRPr>
          </a:p>
        </p:txBody>
      </p:sp>
      <p:sp>
        <p:nvSpPr>
          <p:cNvPr id="37889" name="Rectangle 1"/>
          <p:cNvSpPr>
            <a:spLocks noChangeArrowheads="1"/>
          </p:cNvSpPr>
          <p:nvPr/>
        </p:nvSpPr>
        <p:spPr bwMode="auto">
          <a:xfrm>
            <a:off x="1143000" y="1295400"/>
            <a:ext cx="70104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10000"/>
              </a:lnSpc>
              <a:spcBef>
                <a:spcPct val="0"/>
              </a:spcBef>
              <a:spcAft>
                <a:spcPct val="0"/>
              </a:spcAft>
              <a:buClrTx/>
              <a:buSzTx/>
              <a:tabLst/>
            </a:pPr>
            <a:r>
              <a:rPr kumimoji="0" lang="en-US" b="1" i="1"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Dissemination Channel</a:t>
            </a:r>
          </a:p>
          <a:p>
            <a:pPr marL="0" marR="0" lvl="0" indent="0" algn="l" defTabSz="914400" rtl="0" eaLnBrk="1" fontAlgn="base" latinLnBrk="0" hangingPunct="1">
              <a:lnSpc>
                <a:spcPct val="110000"/>
              </a:lnSpc>
              <a:spcBef>
                <a:spcPct val="0"/>
              </a:spcBef>
              <a:spcAft>
                <a:spcPct val="0"/>
              </a:spcAft>
              <a:buClrTx/>
              <a:buSzTx/>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Metadata for DCS studies are provided to public through the DCS NADA</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Cordia New" pitchFamily="34" charset="-34"/>
                <a:hlinkClick r:id="rId2"/>
              </a:rPr>
              <a:t>http://statistics.sltidc.lk/index.php/home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Cordia New" pitchFamily="34" charset="-34"/>
              </a:rPr>
              <a:t>. </a:t>
            </a:r>
          </a:p>
          <a:p>
            <a:pPr marL="0" marR="0" lvl="0" indent="0" algn="l" defTabSz="914400" rtl="0" eaLnBrk="0" fontAlgn="base" latinLnBrk="0" hangingPunct="0">
              <a:lnSpc>
                <a:spcPct val="110000"/>
              </a:lnSpc>
              <a:spcBef>
                <a:spcPct val="0"/>
              </a:spcBef>
              <a:spcAft>
                <a:spcPct val="0"/>
              </a:spcAft>
              <a:buClrTx/>
              <a:buSzTx/>
              <a:tabLst/>
            </a:pPr>
            <a:endPar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Access to PUFs and licensed </a:t>
            </a:r>
            <a:r>
              <a:rPr kumimoji="0" lang="en-US" b="1"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microdata</a:t>
            </a: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files is granted to users provided they adhere to the conditions prescribed</a:t>
            </a:r>
          </a:p>
          <a:p>
            <a:pPr marL="0" marR="0" lvl="0" indent="0" algn="l" defTabSz="914400" rtl="0" eaLnBrk="0" fontAlgn="base" latinLnBrk="0" hangingPunct="0">
              <a:lnSpc>
                <a:spcPct val="110000"/>
              </a:lnSpc>
              <a:spcBef>
                <a:spcPct val="0"/>
              </a:spcBef>
              <a:spcAft>
                <a:spcPct val="0"/>
              </a:spcAft>
              <a:buClrTx/>
              <a:buSzTx/>
              <a:tabLst/>
            </a:pPr>
            <a:endParaRPr lang="en-US" b="1" dirty="0" smtClean="0">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Data requesters are asked to state the purpose of their request through the online application </a:t>
            </a: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form.</a:t>
            </a:r>
            <a:endPar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10000"/>
              </a:lnSpc>
              <a:spcBef>
                <a:spcPct val="0"/>
              </a:spcBef>
              <a:spcAft>
                <a:spcPct val="0"/>
              </a:spcAft>
              <a:buClrTx/>
              <a:buSzTx/>
              <a:tabLst/>
            </a:pPr>
            <a:endPar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Requests will be evaluated </a:t>
            </a: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within </a:t>
            </a: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 period of one  week. </a:t>
            </a:r>
          </a:p>
          <a:p>
            <a:pPr marL="0" marR="0" lvl="0" indent="0" algn="l" defTabSz="914400" rtl="0" eaLnBrk="0" fontAlgn="base" latinLnBrk="0" hangingPunct="0">
              <a:lnSpc>
                <a:spcPct val="110000"/>
              </a:lnSpc>
              <a:spcBef>
                <a:spcPct val="0"/>
              </a:spcBef>
              <a:spcAft>
                <a:spcPct val="0"/>
              </a:spcAft>
              <a:buClrTx/>
              <a:buSzTx/>
              <a:tabLst/>
            </a:pPr>
            <a:endParaRPr lang="en-US" b="1" dirty="0" smtClean="0">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NADA provides a facility where users can check the status of their requests.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Rectangle 6"/>
          <p:cNvSpPr/>
          <p:nvPr/>
        </p:nvSpPr>
        <p:spPr>
          <a:xfrm>
            <a:off x="1981200" y="2590800"/>
            <a:ext cx="53340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p:txBody>
          <a:bodyPr/>
          <a:lstStyle/>
          <a:p>
            <a:r>
              <a:rPr lang="en-US" sz="2400" dirty="0" smtClean="0"/>
              <a:t>Department of Census and Statistics – Sri Lank</a:t>
            </a:r>
            <a:endParaRPr lang="en-US" sz="2400" dirty="0"/>
          </a:p>
        </p:txBody>
      </p:sp>
      <p:sp>
        <p:nvSpPr>
          <p:cNvPr id="4" name="Rectangle 3"/>
          <p:cNvSpPr/>
          <p:nvPr/>
        </p:nvSpPr>
        <p:spPr>
          <a:xfrm>
            <a:off x="1600200" y="5791200"/>
            <a:ext cx="6705600" cy="369332"/>
          </a:xfrm>
          <a:prstGeom prst="rect">
            <a:avLst/>
          </a:prstGeom>
        </p:spPr>
        <p:txBody>
          <a:bodyPr wrap="square">
            <a:spAutoFit/>
          </a:bodyPr>
          <a:lstStyle/>
          <a:p>
            <a:pPr>
              <a:defRPr/>
            </a:pPr>
            <a:r>
              <a:rPr lang="en-GB" b="1" dirty="0" smtClean="0">
                <a:solidFill>
                  <a:schemeClr val="bg1"/>
                </a:solidFill>
                <a:effectLst>
                  <a:outerShdw blurRad="38100" dist="38100" dir="2700000" algn="tl">
                    <a:srgbClr val="000000">
                      <a:alpha val="43137"/>
                    </a:srgbClr>
                  </a:outerShdw>
                </a:effectLst>
              </a:rPr>
              <a:t>Tianjin, People’s Republic of China: </a:t>
            </a:r>
            <a:r>
              <a:rPr lang="en-US" b="1" dirty="0" smtClean="0">
                <a:solidFill>
                  <a:schemeClr val="bg1"/>
                </a:solidFill>
                <a:effectLst>
                  <a:outerShdw blurRad="38100" dist="38100" dir="2700000" algn="tl">
                    <a:srgbClr val="000000">
                      <a:alpha val="43137"/>
                    </a:srgbClr>
                  </a:outerShdw>
                </a:effectLst>
              </a:rPr>
              <a:t>24</a:t>
            </a:r>
            <a:r>
              <a:rPr lang="en-US" b="1" baseline="30000" dirty="0" smtClean="0">
                <a:solidFill>
                  <a:schemeClr val="bg1"/>
                </a:solidFill>
                <a:effectLst>
                  <a:outerShdw blurRad="38100" dist="38100" dir="2700000" algn="tl">
                    <a:srgbClr val="000000">
                      <a:alpha val="43137"/>
                    </a:srgbClr>
                  </a:outerShdw>
                </a:effectLst>
              </a:rPr>
              <a:t>th</a:t>
            </a:r>
            <a:r>
              <a:rPr lang="en-US" b="1" dirty="0" smtClean="0">
                <a:solidFill>
                  <a:schemeClr val="bg1"/>
                </a:solidFill>
                <a:effectLst>
                  <a:outerShdw blurRad="38100" dist="38100" dir="2700000" algn="tl">
                    <a:srgbClr val="000000">
                      <a:alpha val="43137"/>
                    </a:srgbClr>
                  </a:outerShdw>
                </a:effectLst>
              </a:rPr>
              <a:t> – 26</a:t>
            </a:r>
            <a:r>
              <a:rPr lang="en-US" b="1" baseline="30000" dirty="0" smtClean="0">
                <a:solidFill>
                  <a:schemeClr val="bg1"/>
                </a:solidFill>
                <a:effectLst>
                  <a:outerShdw blurRad="38100" dist="38100" dir="2700000" algn="tl">
                    <a:srgbClr val="000000">
                      <a:alpha val="43137"/>
                    </a:srgbClr>
                  </a:outerShdw>
                </a:effectLst>
              </a:rPr>
              <a:t>th</a:t>
            </a:r>
            <a:r>
              <a:rPr lang="en-US" b="1" dirty="0" smtClean="0">
                <a:solidFill>
                  <a:schemeClr val="bg1"/>
                </a:solidFill>
                <a:effectLst>
                  <a:outerShdw blurRad="38100" dist="38100" dir="2700000" algn="tl">
                    <a:srgbClr val="000000">
                      <a:alpha val="43137"/>
                    </a:srgbClr>
                  </a:outerShdw>
                </a:effectLst>
              </a:rPr>
              <a:t> October 2013</a:t>
            </a:r>
          </a:p>
        </p:txBody>
      </p:sp>
      <p:sp>
        <p:nvSpPr>
          <p:cNvPr id="7" name="Rectangle 6"/>
          <p:cNvSpPr/>
          <p:nvPr/>
        </p:nvSpPr>
        <p:spPr>
          <a:xfrm>
            <a:off x="2209800" y="2667000"/>
            <a:ext cx="44958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1"/>
          <p:cNvSpPr>
            <a:spLocks noChangeArrowheads="1"/>
          </p:cNvSpPr>
          <p:nvPr/>
        </p:nvSpPr>
        <p:spPr bwMode="auto">
          <a:xfrm>
            <a:off x="-45720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International Seminar on Modernizing Official Statistics: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Meeting Productivity and New Data Challenges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248400" cy="579438"/>
          </a:xfrm>
        </p:spPr>
        <p:txBody>
          <a:bodyPr/>
          <a:lstStyle/>
          <a:p>
            <a:r>
              <a:rPr lang="en-US" dirty="0" smtClean="0"/>
              <a:t>Organizational </a:t>
            </a:r>
            <a:r>
              <a:rPr lang="en-US" dirty="0" smtClean="0"/>
              <a:t>Structure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2057400" y="2286000"/>
            <a:ext cx="5791200" cy="3886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12 Technical Divisions Headed by </a:t>
            </a:r>
            <a:r>
              <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an Additional</a:t>
            </a:r>
            <a:r>
              <a:rPr kumimoji="0" lang="en-US" sz="2400" b="1" i="1" u="none" strike="noStrike" kern="0" cap="none" spc="0" normalizeH="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 </a:t>
            </a:r>
            <a:r>
              <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Director General /Director/Deputy </a:t>
            </a:r>
            <a:r>
              <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Director</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Branch </a:t>
            </a: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Offices </a:t>
            </a: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in </a:t>
            </a:r>
            <a:r>
              <a:rPr lang="en-US" sz="2400" b="1" i="1" kern="0" dirty="0" smtClean="0">
                <a:solidFill>
                  <a:schemeClr val="accent2">
                    <a:lumMod val="75000"/>
                  </a:schemeClr>
                </a:solidFill>
                <a:effectLst>
                  <a:outerShdw blurRad="38100" dist="38100" dir="2700000" algn="tl">
                    <a:srgbClr val="C0C0C0"/>
                  </a:outerShdw>
                </a:effectLst>
                <a:latin typeface="+mn-lt"/>
              </a:rPr>
              <a:t>e</a:t>
            </a: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ach </a:t>
            </a: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of the 25 District offices headed by a Deputy </a:t>
            </a: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Director </a:t>
            </a: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or a Statistician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2400" b="1" i="1" kern="0" dirty="0" smtClean="0">
                <a:solidFill>
                  <a:schemeClr val="accent1">
                    <a:lumMod val="50000"/>
                  </a:schemeClr>
                </a:solidFill>
                <a:effectLst>
                  <a:outerShdw blurRad="38100" dist="38100" dir="2700000" algn="tl">
                    <a:srgbClr val="C0C0C0"/>
                  </a:outerShdw>
                </a:effectLst>
                <a:latin typeface="+mn-lt"/>
              </a:rPr>
              <a:t>A Statistical Officer attached to each of the 9 Provincial Councils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Units in Key Ministries</a:t>
            </a:r>
            <a:r>
              <a:rPr kumimoji="0" lang="en-US" sz="2400" b="1" i="1" u="none" strike="noStrike" kern="0" cap="none" spc="0" normalizeH="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 and Departments</a:t>
            </a:r>
            <a:endParaRPr kumimoji="0" lang="en-US" sz="24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endParaRP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Censuses and Surveys conducted by DCS</a:t>
            </a:r>
            <a:endParaRPr lang="en-US" sz="28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1752600" y="1524000"/>
            <a:ext cx="6019800" cy="4114800"/>
          </a:xfrm>
          <a:prstGeom prst="rect">
            <a:avLst/>
          </a:prstGeom>
        </p:spPr>
        <p:txBody>
          <a:bodyPr/>
          <a:lstStyle/>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Population and Housing  </a:t>
            </a: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Census</a:t>
            </a:r>
            <a:endPar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endParaRP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lang="en-US" sz="2000" b="1" i="1" kern="0" dirty="0" smtClean="0">
                <a:solidFill>
                  <a:schemeClr val="accent2">
                    <a:lumMod val="75000"/>
                  </a:schemeClr>
                </a:solidFill>
                <a:effectLst>
                  <a:outerShdw blurRad="38100" dist="38100" dir="2700000" algn="tl">
                    <a:srgbClr val="C0C0C0"/>
                  </a:outerShdw>
                </a:effectLst>
                <a:latin typeface="+mn-lt"/>
              </a:rPr>
              <a:t>Census of Industries</a:t>
            </a: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Economic Census</a:t>
            </a: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kumimoji="0" lang="en-US" sz="2000" b="1" i="1" u="none" strike="noStrike" kern="0" cap="none" spc="0" normalizeH="0" baseline="0" noProof="0" dirty="0" err="1"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Labour</a:t>
            </a:r>
            <a:r>
              <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 force  </a:t>
            </a:r>
            <a:r>
              <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Survey</a:t>
            </a:r>
            <a:endPar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Demographic and Health  </a:t>
            </a: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Survey</a:t>
            </a:r>
            <a:endPar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Household  Income and Expenditure Survey</a:t>
            </a: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Household Computer Literacy Survey</a:t>
            </a: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lang="en-US" sz="2000" b="1" i="1" kern="0" dirty="0" smtClean="0">
                <a:solidFill>
                  <a:schemeClr val="accent1">
                    <a:lumMod val="50000"/>
                  </a:schemeClr>
                </a:solidFill>
                <a:effectLst>
                  <a:outerShdw blurRad="38100" dist="38100" dir="2700000" algn="tl">
                    <a:srgbClr val="C0C0C0"/>
                  </a:outerShdw>
                </a:effectLst>
                <a:latin typeface="+mn-lt"/>
              </a:rPr>
              <a:t>Computer Literacy Survey of school children and teachers</a:t>
            </a:r>
            <a:endPar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Child  Activity Survey</a:t>
            </a: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endPar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endPar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just" defTabSz="914400" rtl="0" eaLnBrk="1" fontAlgn="base" latinLnBrk="0" hangingPunct="1">
              <a:lnSpc>
                <a:spcPct val="110000"/>
              </a:lnSpc>
              <a:spcBef>
                <a:spcPct val="20000"/>
              </a:spcBef>
              <a:spcAft>
                <a:spcPct val="0"/>
              </a:spcAft>
              <a:buClrTx/>
              <a:buSzTx/>
              <a:buFontTx/>
              <a:buChar char="-"/>
              <a:tabLst/>
              <a:defRPr/>
            </a:pPr>
            <a:endPar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effectLst>
                  <a:outerShdw blurRad="38100" dist="38100" dir="2700000" algn="tl">
                    <a:srgbClr val="C0C0C0"/>
                  </a:outerShdw>
                </a:effectLst>
              </a:rPr>
              <a:t>Economic Statistics compiled by DCS:</a:t>
            </a:r>
            <a:endParaRPr lang="en-US" sz="24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2133600" y="1676400"/>
            <a:ext cx="4800600" cy="4114800"/>
          </a:xfrm>
          <a:prstGeom prst="rect">
            <a:avLst/>
          </a:prstGeom>
        </p:spPr>
        <p:txBody>
          <a:bodyPr/>
          <a:lstStyle/>
          <a:p>
            <a:pPr marL="342900" marR="0" lvl="0" indent="-342900" algn="just" defTabSz="914400" rtl="0" eaLnBrk="1" fontAlgn="base" latinLnBrk="0" hangingPunct="1">
              <a:lnSpc>
                <a:spcPct val="15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Consumer Price Index (CPI)</a:t>
            </a:r>
          </a:p>
          <a:p>
            <a:pPr marL="342900" marR="0" lvl="0" indent="-342900" algn="just" defTabSz="914400" rtl="0" eaLnBrk="1" fontAlgn="base" latinLnBrk="0" hangingPunct="1">
              <a:lnSpc>
                <a:spcPct val="15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Producer Price Index</a:t>
            </a:r>
          </a:p>
          <a:p>
            <a:pPr marL="342900" marR="0" lvl="0" indent="-342900" algn="just" defTabSz="914400" rtl="0" eaLnBrk="1" fontAlgn="base" latinLnBrk="0" hangingPunct="1">
              <a:lnSpc>
                <a:spcPct val="15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Wholesale Price Indexes</a:t>
            </a:r>
          </a:p>
          <a:p>
            <a:pPr marL="342900" marR="0" lvl="0" indent="-342900" algn="just" defTabSz="914400" rtl="0" eaLnBrk="1" fontAlgn="base" latinLnBrk="0" hangingPunct="1">
              <a:lnSpc>
                <a:spcPct val="15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National Accounts</a:t>
            </a: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effectLst>
                  <a:outerShdw blurRad="38100" dist="38100" dir="2700000" algn="tl">
                    <a:srgbClr val="C0C0C0"/>
                  </a:outerShdw>
                </a:effectLst>
              </a:rPr>
              <a:t>Livestock &amp; Agricultural  Statistics</a:t>
            </a:r>
            <a:endParaRPr lang="en-US" sz="20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1600200" y="1524000"/>
            <a:ext cx="6096000" cy="411480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Agricultural Census (Now a part of the Economic</a:t>
            </a:r>
            <a:r>
              <a:rPr kumimoji="0" lang="en-US" sz="2000" b="1" i="1" u="none" strike="noStrike" kern="0" cap="none" spc="0" normalizeH="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 Census)</a:t>
            </a:r>
            <a:endPar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Crops Production Survey (</a:t>
            </a:r>
            <a:r>
              <a:rPr kumimoji="0" lang="en-US" sz="2000" b="1" i="1" u="none" strike="noStrike" kern="0" cap="none" spc="0" normalizeH="0" baseline="0" noProof="0" dirty="0" err="1"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eg</a:t>
            </a: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 Paddy)</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Livestock Statistics (A reporting System)</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Environmental Statistics </a:t>
            </a: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National Data Committee (NDC)</a:t>
            </a:r>
            <a:endParaRPr lang="en-US" sz="28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1905000" y="1447800"/>
            <a:ext cx="4038600" cy="4114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Objectives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Review National </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Statistical </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System (NSS</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a:t>
            </a: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0"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Promoting interactions with data </a:t>
            </a:r>
            <a:r>
              <a:rPr kumimoji="0" lang="en-US" sz="2400" b="0"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users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Consider </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statistics produced by all players of the NSS </a:t>
            </a:r>
            <a:r>
              <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rPr>
              <a:t>organizations</a:t>
            </a: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0"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Recommend </a:t>
            </a:r>
            <a:r>
              <a:rPr kumimoji="0" lang="en-US" sz="2400" b="0"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improvements </a:t>
            </a:r>
            <a:r>
              <a:rPr kumimoji="0" lang="en-US" sz="2400" b="0" i="1" u="none" strike="noStrike" kern="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to DCS </a:t>
            </a:r>
            <a:r>
              <a:rPr kumimoji="0" lang="en-US" sz="2400" b="0" i="1" u="none" strike="noStrike" kern="0" cap="none" spc="0" normalizeH="0" baseline="0" noProof="0" dirty="0" err="1" smtClean="0">
                <a:ln>
                  <a:noFill/>
                </a:ln>
                <a:solidFill>
                  <a:schemeClr val="accent2">
                    <a:lumMod val="75000"/>
                  </a:schemeClr>
                </a:solidFill>
                <a:effectLst>
                  <a:outerShdw blurRad="38100" dist="38100" dir="2700000" algn="tl">
                    <a:srgbClr val="C0C0C0"/>
                  </a:outerShdw>
                </a:effectLst>
                <a:uLnTx/>
                <a:uFillTx/>
                <a:latin typeface="+mn-lt"/>
                <a:ea typeface="+mn-ea"/>
                <a:cs typeface="+mn-cs"/>
              </a:rPr>
              <a:t>programmes</a:t>
            </a: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0" i="1" u="none" strike="noStrike" kern="0" cap="none" spc="0" normalizeH="0" baseline="0" noProof="0" dirty="0" smtClean="0">
              <a:ln>
                <a:noFill/>
              </a:ln>
              <a:solidFill>
                <a:schemeClr val="accent1">
                  <a:lumMod val="50000"/>
                </a:schemeClr>
              </a:solidFill>
              <a:effectLst>
                <a:outerShdw blurRad="38100" dist="38100" dir="2700000" algn="tl">
                  <a:srgbClr val="C0C0C0"/>
                </a:outerShdw>
              </a:effectLst>
              <a:uLnTx/>
              <a:uFillTx/>
              <a:latin typeface="+mn-lt"/>
              <a:ea typeface="+mn-ea"/>
              <a:cs typeface="+mn-cs"/>
            </a:endParaRPr>
          </a:p>
        </p:txBody>
      </p:sp>
      <p:sp>
        <p:nvSpPr>
          <p:cNvPr id="6" name="Flowchart: Predefined Process 5"/>
          <p:cNvSpPr/>
          <p:nvPr/>
        </p:nvSpPr>
        <p:spPr bwMode="auto">
          <a:xfrm>
            <a:off x="2286000" y="5562600"/>
            <a:ext cx="6019800" cy="612648"/>
          </a:xfrm>
          <a:prstGeom prst="flowChartPredefined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An</a:t>
            </a:r>
            <a:r>
              <a:rPr kumimoji="0" lang="en-US" sz="1800" b="0" i="0" u="none" strike="noStrike" cap="none" normalizeH="0" dirty="0" smtClean="0">
                <a:ln>
                  <a:noFill/>
                </a:ln>
                <a:solidFill>
                  <a:schemeClr val="tx1"/>
                </a:solidFill>
                <a:effectLst/>
                <a:latin typeface="Arial" charset="0"/>
              </a:rPr>
              <a:t> MOU is to be signed for exchanging TAX data on the recommendation of NDC</a:t>
            </a: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a:xfrm>
            <a:off x="762000" y="0"/>
            <a:ext cx="7620000" cy="523220"/>
          </a:xfrm>
          <a:prstGeom prst="rect">
            <a:avLst/>
          </a:prstGeom>
        </p:spPr>
        <p:txBody>
          <a:bodyPr wrap="square">
            <a:spAutoFit/>
          </a:bodyPr>
          <a:lstStyle/>
          <a:p>
            <a:pPr lvl="0">
              <a:defRPr/>
            </a:pPr>
            <a:r>
              <a:rPr lang="en-US" sz="2800" b="1" i="1" kern="0" dirty="0" smtClean="0">
                <a:solidFill>
                  <a:srgbClr val="FFFF00"/>
                </a:solidFill>
                <a:latin typeface="+mj-lt"/>
              </a:rPr>
              <a:t>Department of Census and Statistics – Sri Lanka</a:t>
            </a:r>
            <a:endParaRPr lang="en-US" sz="2800" b="1" i="1" kern="0" dirty="0">
              <a:solidFill>
                <a:srgbClr val="FFFF00"/>
              </a:solidFill>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smtClean="0"/>
              <a:t>DATA DISSEMINATION</a:t>
            </a:r>
            <a:endParaRPr lang="en-US" sz="20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2133600" y="2667000"/>
            <a:ext cx="5638800" cy="27432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1" u="none" strike="noStrike" kern="0" cap="none" spc="0" normalizeH="0" baseline="0" noProof="0" dirty="0" smtClean="0">
                <a:ln>
                  <a:noFill/>
                </a:ln>
                <a:solidFill>
                  <a:schemeClr val="accent1">
                    <a:lumMod val="50000"/>
                  </a:schemeClr>
                </a:solidFill>
                <a:effectLst/>
                <a:uLnTx/>
                <a:uFillTx/>
                <a:latin typeface="+mn-lt"/>
                <a:ea typeface="+mn-ea"/>
                <a:cs typeface="+mn-cs"/>
              </a:rPr>
              <a:t>Equal access to the results of statistical surveys and other activities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1" i="1"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1" u="none" strike="noStrike" kern="0" cap="none" spc="0" normalizeH="0" baseline="0" noProof="0" dirty="0" smtClean="0">
                <a:ln>
                  <a:noFill/>
                </a:ln>
                <a:solidFill>
                  <a:schemeClr val="accent1">
                    <a:lumMod val="50000"/>
                  </a:schemeClr>
                </a:solidFill>
                <a:effectLst/>
                <a:uLnTx/>
                <a:uFillTx/>
                <a:latin typeface="+mn-lt"/>
                <a:ea typeface="+mn-ea"/>
                <a:cs typeface="+mn-cs"/>
              </a:rPr>
              <a:t>Users’ </a:t>
            </a:r>
            <a:r>
              <a:rPr kumimoji="0" lang="en-US" sz="2400" b="1" i="1" u="none" strike="noStrike" kern="0" cap="none" spc="0" normalizeH="0" baseline="0" noProof="0" dirty="0" smtClean="0">
                <a:ln>
                  <a:noFill/>
                </a:ln>
                <a:solidFill>
                  <a:schemeClr val="accent1">
                    <a:lumMod val="50000"/>
                  </a:schemeClr>
                </a:solidFill>
                <a:effectLst/>
                <a:uLnTx/>
                <a:uFillTx/>
                <a:latin typeface="+mn-lt"/>
                <a:ea typeface="+mn-ea"/>
                <a:cs typeface="+mn-cs"/>
              </a:rPr>
              <a:t>equality</a:t>
            </a:r>
            <a:endParaRPr kumimoji="0" lang="en-US" sz="2400" b="1" i="1"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1" i="1"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1" u="none" strike="noStrike" kern="0" cap="none" spc="0" normalizeH="0" baseline="0" noProof="0" dirty="0" smtClean="0">
                <a:ln>
                  <a:noFill/>
                </a:ln>
                <a:solidFill>
                  <a:schemeClr val="accent1">
                    <a:lumMod val="50000"/>
                  </a:schemeClr>
                </a:solidFill>
                <a:effectLst/>
                <a:uLnTx/>
                <a:uFillTx/>
                <a:latin typeface="+mn-lt"/>
                <a:ea typeface="+mn-ea"/>
                <a:cs typeface="+mn-cs"/>
              </a:rPr>
              <a:t>Transparency</a:t>
            </a:r>
            <a:endParaRPr kumimoji="0" lang="en-US" sz="2400" b="1" i="1"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bwMode="auto">
          <a:xfrm>
            <a:off x="1219200" y="1600200"/>
            <a:ext cx="62484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smtClean="0">
                <a:ln>
                  <a:noFill/>
                </a:ln>
                <a:solidFill>
                  <a:schemeClr val="accent1">
                    <a:lumMod val="50000"/>
                  </a:schemeClr>
                </a:solidFill>
                <a:effectLst/>
                <a:uLnTx/>
                <a:uFillTx/>
                <a:latin typeface="+mj-lt"/>
                <a:ea typeface="+mj-ea"/>
                <a:cs typeface="+mj-cs"/>
              </a:rPr>
              <a:t>PRINCIPALS FOR DATA DISSEMINATION: </a:t>
            </a:r>
            <a:endParaRPr kumimoji="0" lang="en-US" sz="2000" b="1" i="1" u="none" strike="noStrike" kern="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3000"/>
                                        <p:tgtEl>
                                          <p:spTgt spid="5">
                                            <p:txEl>
                                              <p:pRg st="2" end="2"/>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3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MAIN PRIORITIES  IN THE FIELD OF DISSEMINATION</a:t>
            </a:r>
            <a:endParaRPr lang="en-US" sz="1600"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Rectangle 3"/>
          <p:cNvSpPr txBox="1">
            <a:spLocks noChangeArrowheads="1"/>
          </p:cNvSpPr>
          <p:nvPr/>
        </p:nvSpPr>
        <p:spPr>
          <a:xfrm>
            <a:off x="1905000" y="1600200"/>
            <a:ext cx="5486400" cy="419100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1">
                    <a:lumMod val="50000"/>
                  </a:schemeClr>
                </a:solidFill>
                <a:effectLst/>
                <a:uLnTx/>
                <a:uFillTx/>
                <a:latin typeface="+mn-lt"/>
                <a:ea typeface="+mn-ea"/>
                <a:cs typeface="+mn-cs"/>
              </a:rPr>
              <a:t>Diversification and improvement of the information products and services provided;</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rgbClr val="C00000"/>
                </a:solidFill>
                <a:effectLst/>
                <a:uLnTx/>
                <a:uFillTx/>
                <a:latin typeface="+mn-lt"/>
                <a:ea typeface="+mn-ea"/>
                <a:cs typeface="+mn-cs"/>
              </a:rPr>
              <a:t>Up-to-date statistical information;</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1">
                    <a:lumMod val="50000"/>
                  </a:schemeClr>
                </a:solidFill>
                <a:effectLst/>
                <a:uLnTx/>
                <a:uFillTx/>
                <a:latin typeface="+mn-lt"/>
                <a:ea typeface="+mn-ea"/>
                <a:cs typeface="+mn-cs"/>
              </a:rPr>
              <a:t>Fully usage of the contemporary electronic methods for data dissemination;</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rgbClr val="C00000"/>
                </a:solidFill>
                <a:effectLst/>
                <a:uLnTx/>
                <a:uFillTx/>
                <a:latin typeface="+mn-lt"/>
                <a:ea typeface="+mn-ea"/>
                <a:cs typeface="+mn-cs"/>
              </a:rPr>
              <a:t>User-friendly data support;</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sz="2000" b="1" i="1" u="none" strike="noStrike" kern="0" cap="none" spc="0" normalizeH="0" baseline="0" noProof="0" dirty="0" smtClean="0">
                <a:ln>
                  <a:noFill/>
                </a:ln>
                <a:solidFill>
                  <a:schemeClr val="accent1">
                    <a:lumMod val="50000"/>
                  </a:schemeClr>
                </a:solidFill>
                <a:effectLst/>
                <a:uLnTx/>
                <a:uFillTx/>
                <a:latin typeface="+mn-lt"/>
                <a:ea typeface="+mn-ea"/>
                <a:cs typeface="+mn-cs"/>
              </a:rPr>
              <a:t>Enlargement of the circle of local and foreign users</a:t>
            </a:r>
            <a:endParaRPr kumimoji="0" lang="en-US" sz="2000" b="1" i="1"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6" name="Rectangle 2"/>
          <p:cNvSpPr txBox="1">
            <a:spLocks noChangeArrowheads="1"/>
          </p:cNvSpPr>
          <p:nvPr/>
        </p:nvSpPr>
        <p:spPr bwMode="auto">
          <a:xfrm>
            <a:off x="0" y="0"/>
            <a:ext cx="9144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FF00"/>
                </a:solidFill>
                <a:effectLst/>
                <a:uLnTx/>
                <a:uFillTx/>
                <a:latin typeface="+mj-lt"/>
                <a:ea typeface="+mj-ea"/>
                <a:cs typeface="+mj-cs"/>
              </a:rPr>
              <a:t>Department of Census and Statistics – Sri Lanka</a:t>
            </a:r>
            <a:endParaRPr kumimoji="0" lang="en-US" sz="2800" b="1"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0"/>
                                        <p:tgtEl>
                                          <p:spTgt spid="5">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0"/>
                                        <p:tgtEl>
                                          <p:spTgt spid="5">
                                            <p:txEl>
                                              <p:pRg st="1" end="1"/>
                                            </p:txEl>
                                          </p:spTgt>
                                        </p:tgtEl>
                                      </p:cBhvr>
                                    </p:animEffect>
                                  </p:childTnLst>
                                </p:cTn>
                              </p:par>
                            </p:childTnLst>
                          </p:cTn>
                        </p:par>
                        <p:par>
                          <p:cTn id="12" fill="hold">
                            <p:stCondLst>
                              <p:cond delay="10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0"/>
                                        <p:tgtEl>
                                          <p:spTgt spid="5">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0"/>
                                        <p:tgtEl>
                                          <p:spTgt spid="5">
                                            <p:txEl>
                                              <p:pRg st="3" end="3"/>
                                            </p:txEl>
                                          </p:spTgt>
                                        </p:tgtEl>
                                      </p:cBhvr>
                                    </p:animEffect>
                                  </p:childTnLst>
                                </p:cTn>
                              </p:par>
                            </p:childTnLst>
                          </p:cTn>
                        </p:par>
                        <p:par>
                          <p:cTn id="20" fill="hold">
                            <p:stCondLst>
                              <p:cond delay="20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AF_ScribbleP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ribble_pa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cribble_p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ribble_p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ribble_p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ribble_p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ribble_p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ribble_p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ribble_pa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ribble_p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ribble_p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ribble_p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ribble_p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ribble_p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EF87C18-19F1-4692-849C-F89591F1A9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AF_ScribblePad</Template>
  <TotalTime>441</TotalTime>
  <Words>1067</Words>
  <Application>Microsoft Office PowerPoint</Application>
  <PresentationFormat>On-screen Show (4:3)</PresentationFormat>
  <Paragraphs>178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AF_ScribblePad</vt:lpstr>
      <vt:lpstr>Department of Census and Statistics – Sri Lanka</vt:lpstr>
      <vt:lpstr>Law on Statistics</vt:lpstr>
      <vt:lpstr>Organizational Structure</vt:lpstr>
      <vt:lpstr>Censuses and Surveys conducted by DCS</vt:lpstr>
      <vt:lpstr>Economic Statistics compiled by DCS:</vt:lpstr>
      <vt:lpstr>Livestock &amp; Agricultural  Statistics</vt:lpstr>
      <vt:lpstr>National Data Committee (NDC)</vt:lpstr>
      <vt:lpstr>DATA DISSEMINATION</vt:lpstr>
      <vt:lpstr>MAIN PRIORITIES  IN THE FIELD OF DISSEMINATION</vt:lpstr>
      <vt:lpstr>Data Dissemination</vt:lpstr>
      <vt:lpstr>Dissemination of processed data</vt:lpstr>
      <vt:lpstr>New Data Dissemination methods</vt:lpstr>
      <vt:lpstr>Means of Dissemination </vt:lpstr>
      <vt:lpstr>Home page of DCS website</vt:lpstr>
      <vt:lpstr>Slide 15</vt:lpstr>
      <vt:lpstr>A web based interactive mapping system to disseminate census data</vt:lpstr>
      <vt:lpstr>Slide 17</vt:lpstr>
      <vt:lpstr>Slide 18</vt:lpstr>
      <vt:lpstr>Slide 19</vt:lpstr>
      <vt:lpstr>Slide 20</vt:lpstr>
      <vt:lpstr>Slide 21</vt:lpstr>
      <vt:lpstr>Slide 22</vt:lpstr>
      <vt:lpstr>Slide 23</vt:lpstr>
      <vt:lpstr>Slide 24</vt:lpstr>
      <vt:lpstr>Department of Census and Statistics – Sri Lank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 of  Data Dissemination</dc:title>
  <dc:creator>Dell</dc:creator>
  <cp:lastModifiedBy>Dell</cp:lastModifiedBy>
  <cp:revision>36</cp:revision>
  <dcterms:created xsi:type="dcterms:W3CDTF">2013-10-13T09:41:59Z</dcterms:created>
  <dcterms:modified xsi:type="dcterms:W3CDTF">2013-10-18T07:47:13Z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TC103368139990</vt:lpwstr>
  </property>
</Properties>
</file>